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4"/>
    <p:sldMasterId id="2147483716" r:id="rId5"/>
    <p:sldMasterId id="2147483717" r:id="rId6"/>
    <p:sldMasterId id="2147483718" r:id="rId7"/>
    <p:sldMasterId id="214748371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Lst>
  <p:sldSz cy="5143500" cx="9144000"/>
  <p:notesSz cx="6858000" cy="9144000"/>
  <p:embeddedFontLst>
    <p:embeddedFont>
      <p:font typeface="Helvetica Neue"/>
      <p:regular r:id="rId72"/>
      <p:bold r:id="rId73"/>
      <p:italic r:id="rId74"/>
      <p:boldItalic r:id="rId75"/>
    </p:embeddedFont>
    <p:embeddedFont>
      <p:font typeface="Helvetica Neue Light"/>
      <p:regular r:id="rId76"/>
      <p:bold r:id="rId77"/>
      <p:italic r:id="rId78"/>
      <p:boldItalic r:id="rId79"/>
    </p:embeddedFont>
    <p:embeddedFont>
      <p:font typeface="DM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3" Type="http://schemas.openxmlformats.org/officeDocument/2006/relationships/font" Target="fonts/DMSans-boldItalic.fntdata"/><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font" Target="fonts/DMSans-regular.fntdata"/><Relationship Id="rId82" Type="http://schemas.openxmlformats.org/officeDocument/2006/relationships/font" Target="fonts/DMSans-italic.fntdata"/><Relationship Id="rId81" Type="http://schemas.openxmlformats.org/officeDocument/2006/relationships/font" Target="fonts/DMSans-bold.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2.xml"/><Relationship Id="rId75" Type="http://schemas.openxmlformats.org/officeDocument/2006/relationships/font" Target="fonts/HelveticaNeue-boldItalic.fntdata"/><Relationship Id="rId30" Type="http://schemas.openxmlformats.org/officeDocument/2006/relationships/slide" Target="slides/slide21.xml"/><Relationship Id="rId74" Type="http://schemas.openxmlformats.org/officeDocument/2006/relationships/font" Target="fonts/HelveticaNeue-italic.fntdata"/><Relationship Id="rId33" Type="http://schemas.openxmlformats.org/officeDocument/2006/relationships/slide" Target="slides/slide24.xml"/><Relationship Id="rId77" Type="http://schemas.openxmlformats.org/officeDocument/2006/relationships/font" Target="fonts/HelveticaNeueLight-bold.fntdata"/><Relationship Id="rId32" Type="http://schemas.openxmlformats.org/officeDocument/2006/relationships/slide" Target="slides/slide23.xml"/><Relationship Id="rId76" Type="http://schemas.openxmlformats.org/officeDocument/2006/relationships/font" Target="fonts/HelveticaNeueLight-regular.fntdata"/><Relationship Id="rId35" Type="http://schemas.openxmlformats.org/officeDocument/2006/relationships/slide" Target="slides/slide26.xml"/><Relationship Id="rId79" Type="http://schemas.openxmlformats.org/officeDocument/2006/relationships/font" Target="fonts/HelveticaNeueLight-boldItalic.fntdata"/><Relationship Id="rId34" Type="http://schemas.openxmlformats.org/officeDocument/2006/relationships/slide" Target="slides/slide25.xml"/><Relationship Id="rId78" Type="http://schemas.openxmlformats.org/officeDocument/2006/relationships/font" Target="fonts/HelveticaNeueLight-italic.fntdata"/><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f944f1a9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f944f1a9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f944f1a9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f944f1a9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3f944f1a9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3f944f1a9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f944f1a91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f944f1a91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f944f1a91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f944f1a91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f944f1a91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3f944f1a91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43e77e39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43e77e39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f944f1a91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3f944f1a91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f944f1a91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f944f1a91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f944f1a91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3f944f1a91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f944f1a91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3f944f1a91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6db9d2c0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6db9d2c0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f944f1a91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f944f1a91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43e77e39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43e77e39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f944f1a91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f944f1a91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f944f1a91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3f944f1a91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f944f1a91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3f944f1a91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f944f1a91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3f944f1a91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3f944f1a91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3f944f1a91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f944f1a91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3f944f1a91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f944f1a91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3f944f1a91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3f944f1a9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3f944f1a91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3f944f1a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3f944f1a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3f944f1a91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3f944f1a91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f944f1a91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3f944f1a91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f944f1a9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3f944f1a9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3f944f1a91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3f944f1a91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f944f1a91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3f944f1a91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f944f1a91_0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3f944f1a91_0_1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f944f1a91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3f944f1a91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f944f1a91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3f944f1a91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f944f1a91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3f944f1a91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3f944f1a91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3f944f1a91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f944f1a9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f944f1a9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f944f1a91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3f944f1a91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f944f1a91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3f944f1a91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40f1502f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40f1502f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40f1502f4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40f1502f4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f944f1a91_0_2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3f944f1a91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3f944f1a91_0_2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3f944f1a91_0_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3f944f1a91_0_2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3f944f1a91_0_2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3f944f1a91_0_2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3f944f1a91_0_2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3f944f1a91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3f944f1a91_0_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3f944f1a91_0_2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3f944f1a91_0_2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f5913944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f5913944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3764ac1fb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3764ac1fb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45b8f2a3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45b8f2a3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3764ac1fb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3764ac1fb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3764ac1fb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3764ac1fb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3764ac1fb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3764ac1fb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764ac1fb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3764ac1fb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43e77e39a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43e77e39a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43e77e39a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43e77e39a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3f944f1a91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3f944f1a91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3f944f1a91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3f944f1a91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f944f1a9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f944f1a9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3f944f1a91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3f944f1a91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3f944f1a91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3f944f1a91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3f944f1a91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3f944f1a91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f944f1a9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f944f1a9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f944f1a9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f944f1a9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f944f1a9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f944f1a9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1.png"/><Relationship Id="rId3"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 Id="rId3"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1" name="Shape 101"/>
        <p:cNvGrpSpPr/>
        <p:nvPr/>
      </p:nvGrpSpPr>
      <p:grpSpPr>
        <a:xfrm>
          <a:off x="0" y="0"/>
          <a:ext cx="0" cy="0"/>
          <a:chOff x="0" y="0"/>
          <a:chExt cx="0" cy="0"/>
        </a:xfrm>
      </p:grpSpPr>
      <p:sp>
        <p:nvSpPr>
          <p:cNvPr id="102" name="Google Shape;102;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3" name="Google Shape;103;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4" name="Google Shape;10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sp>
        <p:nvSpPr>
          <p:cNvPr id="106" name="Google Shape;10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7" name="Google Shape;10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08" name="Google Shape;10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11" name="Google Shape;11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4" name="Google Shape;114;p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15" name="Google Shape;115;p3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16" name="Google Shape;11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9" name="Google Shape;11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sp>
        <p:nvSpPr>
          <p:cNvPr id="121" name="Google Shape;121;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22" name="Google Shape;122;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3" name="Google Shape;12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 name="Shape 124"/>
        <p:cNvGrpSpPr/>
        <p:nvPr/>
      </p:nvGrpSpPr>
      <p:grpSpPr>
        <a:xfrm>
          <a:off x="0" y="0"/>
          <a:ext cx="0" cy="0"/>
          <a:chOff x="0" y="0"/>
          <a:chExt cx="0" cy="0"/>
        </a:xfrm>
      </p:grpSpPr>
      <p:sp>
        <p:nvSpPr>
          <p:cNvPr id="125" name="Google Shape;125;p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6" name="Google Shape;12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sp>
        <p:nvSpPr>
          <p:cNvPr id="128" name="Google Shape;128;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30" name="Google Shape;130;p3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3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2" name="Google Shape;13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3" name="Shape 133"/>
        <p:cNvGrpSpPr/>
        <p:nvPr/>
      </p:nvGrpSpPr>
      <p:grpSpPr>
        <a:xfrm>
          <a:off x="0" y="0"/>
          <a:ext cx="0" cy="0"/>
          <a:chOff x="0" y="0"/>
          <a:chExt cx="0" cy="0"/>
        </a:xfrm>
      </p:grpSpPr>
      <p:sp>
        <p:nvSpPr>
          <p:cNvPr id="134" name="Google Shape;134;p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35" name="Google Shape;13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 name="Shape 136"/>
        <p:cNvGrpSpPr/>
        <p:nvPr/>
      </p:nvGrpSpPr>
      <p:grpSpPr>
        <a:xfrm>
          <a:off x="0" y="0"/>
          <a:ext cx="0" cy="0"/>
          <a:chOff x="0" y="0"/>
          <a:chExt cx="0" cy="0"/>
        </a:xfrm>
      </p:grpSpPr>
      <p:sp>
        <p:nvSpPr>
          <p:cNvPr id="137" name="Google Shape;137;p3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8" name="Google Shape;138;p3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39" name="Google Shape;13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0" name="Shape 140"/>
        <p:cNvGrpSpPr/>
        <p:nvPr/>
      </p:nvGrpSpPr>
      <p:grpSpPr>
        <a:xfrm>
          <a:off x="0" y="0"/>
          <a:ext cx="0" cy="0"/>
          <a:chOff x="0" y="0"/>
          <a:chExt cx="0" cy="0"/>
        </a:xfrm>
      </p:grpSpPr>
      <p:sp>
        <p:nvSpPr>
          <p:cNvPr id="141" name="Google Shape;14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42" name="Shape 142"/>
        <p:cNvGrpSpPr/>
        <p:nvPr/>
      </p:nvGrpSpPr>
      <p:grpSpPr>
        <a:xfrm>
          <a:off x="0" y="0"/>
          <a:ext cx="0" cy="0"/>
          <a:chOff x="0" y="0"/>
          <a:chExt cx="0" cy="0"/>
        </a:xfrm>
      </p:grpSpPr>
      <p:pic>
        <p:nvPicPr>
          <p:cNvPr id="143" name="Google Shape;143;p3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48" name="Shape 148"/>
        <p:cNvGrpSpPr/>
        <p:nvPr/>
      </p:nvGrpSpPr>
      <p:grpSpPr>
        <a:xfrm>
          <a:off x="0" y="0"/>
          <a:ext cx="0" cy="0"/>
          <a:chOff x="0" y="0"/>
          <a:chExt cx="0" cy="0"/>
        </a:xfrm>
      </p:grpSpPr>
      <p:pic>
        <p:nvPicPr>
          <p:cNvPr id="149" name="Google Shape;149;p4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52" name="Shape 152"/>
        <p:cNvGrpSpPr/>
        <p:nvPr/>
      </p:nvGrpSpPr>
      <p:grpSpPr>
        <a:xfrm>
          <a:off x="0" y="0"/>
          <a:ext cx="0" cy="0"/>
          <a:chOff x="0" y="0"/>
          <a:chExt cx="0" cy="0"/>
        </a:xfrm>
      </p:grpSpPr>
      <p:pic>
        <p:nvPicPr>
          <p:cNvPr id="153" name="Google Shape;153;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4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62" name="Shape 162"/>
        <p:cNvGrpSpPr/>
        <p:nvPr/>
      </p:nvGrpSpPr>
      <p:grpSpPr>
        <a:xfrm>
          <a:off x="0" y="0"/>
          <a:ext cx="0" cy="0"/>
          <a:chOff x="0" y="0"/>
          <a:chExt cx="0" cy="0"/>
        </a:xfrm>
      </p:grpSpPr>
      <p:sp>
        <p:nvSpPr>
          <p:cNvPr id="163" name="Google Shape;163;p4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4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65" name="Google Shape;165;p4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66" name="Shape 166"/>
        <p:cNvGrpSpPr/>
        <p:nvPr/>
      </p:nvGrpSpPr>
      <p:grpSpPr>
        <a:xfrm>
          <a:off x="0" y="0"/>
          <a:ext cx="0" cy="0"/>
          <a:chOff x="0" y="0"/>
          <a:chExt cx="0" cy="0"/>
        </a:xfrm>
      </p:grpSpPr>
      <p:pic>
        <p:nvPicPr>
          <p:cNvPr id="167" name="Google Shape;167;p4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68" name="Shape 168"/>
        <p:cNvGrpSpPr/>
        <p:nvPr/>
      </p:nvGrpSpPr>
      <p:grpSpPr>
        <a:xfrm>
          <a:off x="0" y="0"/>
          <a:ext cx="0" cy="0"/>
          <a:chOff x="0" y="0"/>
          <a:chExt cx="0" cy="0"/>
        </a:xfrm>
      </p:grpSpPr>
      <p:pic>
        <p:nvPicPr>
          <p:cNvPr id="169" name="Google Shape;169;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id="171" name="Google Shape;171;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72" name="Shape 172"/>
        <p:cNvGrpSpPr/>
        <p:nvPr/>
      </p:nvGrpSpPr>
      <p:grpSpPr>
        <a:xfrm>
          <a:off x="0" y="0"/>
          <a:ext cx="0" cy="0"/>
          <a:chOff x="0" y="0"/>
          <a:chExt cx="0" cy="0"/>
        </a:xfrm>
      </p:grpSpPr>
      <p:pic>
        <p:nvPicPr>
          <p:cNvPr id="173" name="Google Shape;173;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5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1" name="Shape 181"/>
        <p:cNvGrpSpPr/>
        <p:nvPr/>
      </p:nvGrpSpPr>
      <p:grpSpPr>
        <a:xfrm>
          <a:off x="0" y="0"/>
          <a:ext cx="0" cy="0"/>
          <a:chOff x="0" y="0"/>
          <a:chExt cx="0" cy="0"/>
        </a:xfrm>
      </p:grpSpPr>
      <p:pic>
        <p:nvPicPr>
          <p:cNvPr id="182" name="Google Shape;182;p5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p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85" name="Shape 185"/>
        <p:cNvGrpSpPr/>
        <p:nvPr/>
      </p:nvGrpSpPr>
      <p:grpSpPr>
        <a:xfrm>
          <a:off x="0" y="0"/>
          <a:ext cx="0" cy="0"/>
          <a:chOff x="0" y="0"/>
          <a:chExt cx="0" cy="0"/>
        </a:xfrm>
      </p:grpSpPr>
      <p:pic>
        <p:nvPicPr>
          <p:cNvPr id="186" name="Google Shape;186;p5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 name="Shape 187"/>
        <p:cNvGrpSpPr/>
        <p:nvPr/>
      </p:nvGrpSpPr>
      <p:grpSpPr>
        <a:xfrm>
          <a:off x="0" y="0"/>
          <a:ext cx="0" cy="0"/>
          <a:chOff x="0" y="0"/>
          <a:chExt cx="0" cy="0"/>
        </a:xfrm>
      </p:grpSpPr>
      <p:sp>
        <p:nvSpPr>
          <p:cNvPr id="188" name="Google Shape;188;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0" name="Google Shape;19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91" name="Shape 191"/>
        <p:cNvGrpSpPr/>
        <p:nvPr/>
      </p:nvGrpSpPr>
      <p:grpSpPr>
        <a:xfrm>
          <a:off x="0" y="0"/>
          <a:ext cx="0" cy="0"/>
          <a:chOff x="0" y="0"/>
          <a:chExt cx="0" cy="0"/>
        </a:xfrm>
      </p:grpSpPr>
      <p:pic>
        <p:nvPicPr>
          <p:cNvPr id="192" name="Google Shape;192;p5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97" name="Shape 197"/>
        <p:cNvGrpSpPr/>
        <p:nvPr/>
      </p:nvGrpSpPr>
      <p:grpSpPr>
        <a:xfrm>
          <a:off x="0" y="0"/>
          <a:ext cx="0" cy="0"/>
          <a:chOff x="0" y="0"/>
          <a:chExt cx="0" cy="0"/>
        </a:xfrm>
      </p:grpSpPr>
      <p:sp>
        <p:nvSpPr>
          <p:cNvPr id="198" name="Google Shape;198;p6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9" name="Google Shape;199;p6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00" name="Google Shape;200;p6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6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03" name="Shape 203"/>
        <p:cNvGrpSpPr/>
        <p:nvPr/>
      </p:nvGrpSpPr>
      <p:grpSpPr>
        <a:xfrm>
          <a:off x="0" y="0"/>
          <a:ext cx="0" cy="0"/>
          <a:chOff x="0" y="0"/>
          <a:chExt cx="0" cy="0"/>
        </a:xfrm>
      </p:grpSpPr>
      <p:pic>
        <p:nvPicPr>
          <p:cNvPr id="204" name="Google Shape;204;p6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05" name="Google Shape;205;p6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6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6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6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6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13" name="Shape 213"/>
        <p:cNvGrpSpPr/>
        <p:nvPr/>
      </p:nvGrpSpPr>
      <p:grpSpPr>
        <a:xfrm>
          <a:off x="0" y="0"/>
          <a:ext cx="0" cy="0"/>
          <a:chOff x="0" y="0"/>
          <a:chExt cx="0" cy="0"/>
        </a:xfrm>
      </p:grpSpPr>
      <p:pic>
        <p:nvPicPr>
          <p:cNvPr id="214" name="Google Shape;214;p6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15" name="Shape 215"/>
        <p:cNvGrpSpPr/>
        <p:nvPr/>
      </p:nvGrpSpPr>
      <p:grpSpPr>
        <a:xfrm>
          <a:off x="0" y="0"/>
          <a:ext cx="0" cy="0"/>
          <a:chOff x="0" y="0"/>
          <a:chExt cx="0" cy="0"/>
        </a:xfrm>
      </p:grpSpPr>
      <p:pic>
        <p:nvPicPr>
          <p:cNvPr id="216" name="Google Shape;216;p6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17" name="Shape 217"/>
        <p:cNvGrpSpPr/>
        <p:nvPr/>
      </p:nvGrpSpPr>
      <p:grpSpPr>
        <a:xfrm>
          <a:off x="0" y="0"/>
          <a:ext cx="0" cy="0"/>
          <a:chOff x="0" y="0"/>
          <a:chExt cx="0" cy="0"/>
        </a:xfrm>
      </p:grpSpPr>
      <p:pic>
        <p:nvPicPr>
          <p:cNvPr id="218" name="Google Shape;218;p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7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23" name="Google Shape;223;p7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224" name="Shape 224"/>
        <p:cNvGrpSpPr/>
        <p:nvPr/>
      </p:nvGrpSpPr>
      <p:grpSpPr>
        <a:xfrm>
          <a:off x="0" y="0"/>
          <a:ext cx="0" cy="0"/>
          <a:chOff x="0" y="0"/>
          <a:chExt cx="0" cy="0"/>
        </a:xfrm>
      </p:grpSpPr>
      <p:pic>
        <p:nvPicPr>
          <p:cNvPr id="225" name="Google Shape;225;p7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26" name="Google Shape;226;p7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6.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3.xml"/><Relationship Id="rId10" Type="http://schemas.openxmlformats.org/officeDocument/2006/relationships/slideLayout" Target="../slideLayouts/slideLayout52.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4.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theme" Target="../theme/theme2.xml"/><Relationship Id="rId12" Type="http://schemas.openxmlformats.org/officeDocument/2006/relationships/slideLayout" Target="../slideLayouts/slideLayout67.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7" name="Shape 97"/>
        <p:cNvGrpSpPr/>
        <p:nvPr/>
      </p:nvGrpSpPr>
      <p:grpSpPr>
        <a:xfrm>
          <a:off x="0" y="0"/>
          <a:ext cx="0" cy="0"/>
          <a:chOff x="0" y="0"/>
          <a:chExt cx="0" cy="0"/>
        </a:xfrm>
      </p:grpSpPr>
      <p:sp>
        <p:nvSpPr>
          <p:cNvPr id="98" name="Google Shape;9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9" name="Google Shape;9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0" name="Google Shape;10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0" name="Google Shape;160;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61" name="Google Shape;161;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3" name="Shape 193"/>
        <p:cNvGrpSpPr/>
        <p:nvPr/>
      </p:nvGrpSpPr>
      <p:grpSpPr>
        <a:xfrm>
          <a:off x="0" y="0"/>
          <a:ext cx="0" cy="0"/>
          <a:chOff x="0" y="0"/>
          <a:chExt cx="0" cy="0"/>
        </a:xfrm>
      </p:grpSpPr>
      <p:sp>
        <p:nvSpPr>
          <p:cNvPr id="194" name="Google Shape;194;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5" name="Google Shape;195;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96" name="Google Shape;196;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78.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hyperlink" Target="https://codigofacilito.com/articulos/mvc-model-view-controller-explicad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hyperlink" Target="https://docs.google.com/presentation/d/1Uf8RfbatuKKUo2O3QyUX0XUcqSmcuQ-UeCRk6QSniVo/edit?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5.xml"/><Relationship Id="rId3"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4.xml"/><Relationship Id="rId3" Type="http://schemas.openxmlformats.org/officeDocument/2006/relationships/image" Target="../media/image61.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6.xml"/><Relationship Id="rId3" Type="http://schemas.openxmlformats.org/officeDocument/2006/relationships/image" Target="../media/image74.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8.xml"/><Relationship Id="rId3" Type="http://schemas.openxmlformats.org/officeDocument/2006/relationships/image" Target="../media/image63.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Relationship Id="rId3"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2.xml"/><Relationship Id="rId3" Type="http://schemas.openxmlformats.org/officeDocument/2006/relationships/image" Target="../media/image8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4.xml"/><Relationship Id="rId3" Type="http://schemas.openxmlformats.org/officeDocument/2006/relationships/image" Target="../media/image62.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5.xml"/><Relationship Id="rId3" Type="http://schemas.openxmlformats.org/officeDocument/2006/relationships/image" Target="../media/image64.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6.xml"/><Relationship Id="rId3"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7.xml"/><Relationship Id="rId3" Type="http://schemas.openxmlformats.org/officeDocument/2006/relationships/image" Target="../media/image72.png"/><Relationship Id="rId4" Type="http://schemas.openxmlformats.org/officeDocument/2006/relationships/hyperlink" Target="https://developer.mozilla.org/es/docs/Learn/Server-side/Django" TargetMode="External"/><Relationship Id="rId5" Type="http://schemas.openxmlformats.org/officeDocument/2006/relationships/hyperlink" Target="https://docs.python.org/es/3.8/library/venv.html#:~:text=Un%20entorno%20virtual%20es%20un,parte%20de%20tu%20sistema%20operativo" TargetMode="External"/><Relationship Id="rId6" Type="http://schemas.openxmlformats.org/officeDocument/2006/relationships/hyperlink" Target="https://docs.python.org/es/3/tutorial/venv.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slide" Target="/ppt/slides/slide7.xml"/><Relationship Id="rId6" Type="http://schemas.openxmlformats.org/officeDocument/2006/relationships/slide" Target="/ppt/slides/slide3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2.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73"/>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Portfolio Parte I</a:t>
            </a:r>
            <a:endParaRPr b="1" sz="4000">
              <a:solidFill>
                <a:srgbClr val="EAFF6A"/>
              </a:solidFill>
              <a:latin typeface="DM Sans"/>
              <a:ea typeface="DM Sans"/>
              <a:cs typeface="DM Sans"/>
              <a:sym typeface="DM Sans"/>
            </a:endParaRPr>
          </a:p>
        </p:txBody>
      </p:sp>
      <p:sp>
        <p:nvSpPr>
          <p:cNvPr id="232" name="Google Shape;232;p7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17.</a:t>
            </a:r>
            <a:r>
              <a:rPr lang="es"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 framework? </a:t>
            </a:r>
            <a:endParaRPr b="1" sz="4000">
              <a:solidFill>
                <a:schemeClr val="dk1"/>
              </a:solidFill>
              <a:latin typeface="DM Sans"/>
              <a:ea typeface="DM Sans"/>
              <a:cs typeface="DM Sans"/>
              <a:sym typeface="DM Sans"/>
            </a:endParaRPr>
          </a:p>
        </p:txBody>
      </p:sp>
      <p:sp>
        <p:nvSpPr>
          <p:cNvPr id="319" name="Google Shape;319;p82"/>
          <p:cNvSpPr txBox="1"/>
          <p:nvPr/>
        </p:nvSpPr>
        <p:spPr>
          <a:xfrm>
            <a:off x="473350" y="1908175"/>
            <a:ext cx="422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 entorno de trabajo, un ecosistema que nos facilita crear algo, en este caso un sitio web, sin mayores </a:t>
            </a:r>
            <a:r>
              <a:rPr lang="es" sz="1350">
                <a:latin typeface="DM Sans"/>
                <a:ea typeface="DM Sans"/>
                <a:cs typeface="DM Sans"/>
                <a:sym typeface="DM Sans"/>
              </a:rPr>
              <a:t>esfuerzos</a:t>
            </a:r>
            <a:r>
              <a:rPr lang="es" sz="1350">
                <a:latin typeface="DM Sans"/>
                <a:ea typeface="DM Sans"/>
                <a:cs typeface="DM Sans"/>
                <a:sym typeface="DM Sans"/>
              </a:rPr>
              <a:t>.</a:t>
            </a:r>
            <a:endParaRPr sz="1350">
              <a:latin typeface="DM Sans"/>
              <a:ea typeface="DM Sans"/>
              <a:cs typeface="DM Sans"/>
              <a:sym typeface="DM Sans"/>
            </a:endParaRPr>
          </a:p>
        </p:txBody>
      </p:sp>
      <p:pic>
        <p:nvPicPr>
          <p:cNvPr id="320" name="Google Shape;320;p82"/>
          <p:cNvPicPr preferRelativeResize="0"/>
          <p:nvPr/>
        </p:nvPicPr>
        <p:blipFill>
          <a:blip r:embed="rId3">
            <a:alphaModFix/>
          </a:blip>
          <a:stretch>
            <a:fillRect/>
          </a:stretch>
        </p:blipFill>
        <p:spPr>
          <a:xfrm>
            <a:off x="4867624" y="1908175"/>
            <a:ext cx="3746826" cy="2248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8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Fundamentos de </a:t>
            </a:r>
            <a:r>
              <a:rPr b="1" lang="es" sz="4000">
                <a:solidFill>
                  <a:schemeClr val="dk1"/>
                </a:solidFill>
                <a:latin typeface="DM Sans"/>
                <a:ea typeface="DM Sans"/>
                <a:cs typeface="DM Sans"/>
                <a:sym typeface="DM Sans"/>
              </a:rPr>
              <a:t>Django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(MVC)</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84"/>
          <p:cNvSpPr txBox="1"/>
          <p:nvPr/>
        </p:nvSpPr>
        <p:spPr>
          <a:xfrm>
            <a:off x="3729050" y="1104875"/>
            <a:ext cx="5125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Modelo vista Controlador</a:t>
            </a:r>
            <a:endParaRPr b="1" sz="4000">
              <a:solidFill>
                <a:schemeClr val="dk1"/>
              </a:solidFill>
              <a:latin typeface="DM Sans"/>
              <a:ea typeface="DM Sans"/>
              <a:cs typeface="DM Sans"/>
              <a:sym typeface="DM Sans"/>
            </a:endParaRPr>
          </a:p>
        </p:txBody>
      </p:sp>
      <p:sp>
        <p:nvSpPr>
          <p:cNvPr id="331" name="Google Shape;331;p84"/>
          <p:cNvSpPr txBox="1"/>
          <p:nvPr/>
        </p:nvSpPr>
        <p:spPr>
          <a:xfrm>
            <a:off x="3649500" y="2211613"/>
            <a:ext cx="4987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Django se basa en el patrón de diseño web, denominado, modelo vista controlador.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highlight>
                  <a:schemeClr val="accent6"/>
                </a:highlight>
                <a:latin typeface="DM Sans"/>
                <a:ea typeface="DM Sans"/>
                <a:cs typeface="DM Sans"/>
                <a:sym typeface="DM Sans"/>
              </a:rPr>
              <a:t>Modelo:</a:t>
            </a:r>
            <a:r>
              <a:rPr lang="es" sz="1350">
                <a:latin typeface="DM Sans"/>
                <a:ea typeface="DM Sans"/>
                <a:cs typeface="DM Sans"/>
                <a:sym typeface="DM Sans"/>
              </a:rPr>
              <a:t> Maneja los datos.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highlight>
                  <a:schemeClr val="accent6"/>
                </a:highlight>
                <a:latin typeface="DM Sans"/>
                <a:ea typeface="DM Sans"/>
                <a:cs typeface="DM Sans"/>
                <a:sym typeface="DM Sans"/>
              </a:rPr>
              <a:t>Vista</a:t>
            </a:r>
            <a:r>
              <a:rPr lang="es" sz="1350">
                <a:latin typeface="DM Sans"/>
                <a:ea typeface="DM Sans"/>
                <a:cs typeface="DM Sans"/>
                <a:sym typeface="DM Sans"/>
              </a:rPr>
              <a:t>: Lo que el usuario ve.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highlight>
                  <a:schemeClr val="accent6"/>
                </a:highlight>
                <a:latin typeface="DM Sans"/>
                <a:ea typeface="DM Sans"/>
                <a:cs typeface="DM Sans"/>
                <a:sym typeface="DM Sans"/>
              </a:rPr>
              <a:t>Controlador</a:t>
            </a:r>
            <a:r>
              <a:rPr lang="es" sz="1350">
                <a:latin typeface="DM Sans"/>
                <a:ea typeface="DM Sans"/>
                <a:cs typeface="DM Sans"/>
                <a:sym typeface="DM Sans"/>
              </a:rPr>
              <a:t>: Interacción entre los datos y lo que ve el usuario.</a:t>
            </a:r>
            <a:endParaRPr sz="1350">
              <a:latin typeface="DM Sans"/>
              <a:ea typeface="DM Sans"/>
              <a:cs typeface="DM Sans"/>
              <a:sym typeface="DM Sans"/>
            </a:endParaRPr>
          </a:p>
        </p:txBody>
      </p:sp>
      <p:pic>
        <p:nvPicPr>
          <p:cNvPr id="332" name="Google Shape;332;p84"/>
          <p:cNvPicPr preferRelativeResize="0"/>
          <p:nvPr/>
        </p:nvPicPr>
        <p:blipFill>
          <a:blip r:embed="rId3">
            <a:alphaModFix/>
          </a:blip>
          <a:stretch>
            <a:fillRect/>
          </a:stretch>
        </p:blipFill>
        <p:spPr>
          <a:xfrm>
            <a:off x="0" y="0"/>
            <a:ext cx="3297374" cy="5143500"/>
          </a:xfrm>
          <a:prstGeom prst="rect">
            <a:avLst/>
          </a:prstGeom>
          <a:noFill/>
          <a:ln>
            <a:noFill/>
          </a:ln>
        </p:spPr>
      </p:pic>
      <p:sp>
        <p:nvSpPr>
          <p:cNvPr id="333" name="Google Shape;333;p8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334" name="Google Shape;334;p84"/>
          <p:cNvPicPr preferRelativeResize="0"/>
          <p:nvPr/>
        </p:nvPicPr>
        <p:blipFill rotWithShape="1">
          <a:blip r:embed="rId4">
            <a:alphaModFix/>
          </a:blip>
          <a:srcRect b="12826" l="3953" r="2131" t="1834"/>
          <a:stretch/>
        </p:blipFill>
        <p:spPr>
          <a:xfrm>
            <a:off x="0" y="0"/>
            <a:ext cx="3490224"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85"/>
          <p:cNvPicPr preferRelativeResize="0"/>
          <p:nvPr/>
        </p:nvPicPr>
        <p:blipFill>
          <a:blip r:embed="rId3">
            <a:alphaModFix/>
          </a:blip>
          <a:stretch>
            <a:fillRect/>
          </a:stretch>
        </p:blipFill>
        <p:spPr>
          <a:xfrm>
            <a:off x="9" y="0"/>
            <a:ext cx="4564316" cy="5143500"/>
          </a:xfrm>
          <a:prstGeom prst="rect">
            <a:avLst/>
          </a:prstGeom>
          <a:noFill/>
          <a:ln>
            <a:noFill/>
          </a:ln>
        </p:spPr>
      </p:pic>
      <p:sp>
        <p:nvSpPr>
          <p:cNvPr id="340" name="Google Shape;340;p85"/>
          <p:cNvSpPr txBox="1"/>
          <p:nvPr/>
        </p:nvSpPr>
        <p:spPr>
          <a:xfrm>
            <a:off x="4845325" y="615175"/>
            <a:ext cx="3834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Modelo vista controlador</a:t>
            </a:r>
            <a:endParaRPr b="1" sz="4000">
              <a:solidFill>
                <a:schemeClr val="dk1"/>
              </a:solidFill>
              <a:latin typeface="DM Sans"/>
              <a:ea typeface="DM Sans"/>
              <a:cs typeface="DM Sans"/>
              <a:sym typeface="DM Sans"/>
            </a:endParaRPr>
          </a:p>
        </p:txBody>
      </p:sp>
      <p:sp>
        <p:nvSpPr>
          <p:cNvPr id="341" name="Google Shape;341;p85"/>
          <p:cNvSpPr txBox="1"/>
          <p:nvPr/>
        </p:nvSpPr>
        <p:spPr>
          <a:xfrm>
            <a:off x="473510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Esto nos permite que la aplicación sea más funcional,  mantenible, escalable y colaborativa. </a:t>
            </a:r>
            <a:endParaRPr sz="1350">
              <a:latin typeface="DM Sans"/>
              <a:ea typeface="DM Sans"/>
              <a:cs typeface="DM Sans"/>
              <a:sym typeface="DM Sans"/>
            </a:endParaRPr>
          </a:p>
        </p:txBody>
      </p:sp>
      <p:sp>
        <p:nvSpPr>
          <p:cNvPr id="342" name="Google Shape;342;p85"/>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sz="1100">
                <a:solidFill>
                  <a:srgbClr val="999999"/>
                </a:solidFill>
                <a:latin typeface="DM Sans"/>
                <a:ea typeface="DM Sans"/>
                <a:cs typeface="DM Sans"/>
                <a:sym typeface="DM Sans"/>
              </a:rPr>
              <a:t>Fuente: </a:t>
            </a:r>
            <a:r>
              <a:rPr lang="es" sz="1100" u="sng">
                <a:solidFill>
                  <a:srgbClr val="83AEFB"/>
                </a:solidFill>
                <a:latin typeface="DM Sans"/>
                <a:ea typeface="DM Sans"/>
                <a:cs typeface="DM Sans"/>
                <a:sym typeface="DM Sans"/>
                <a:hlinkClick r:id="rId4">
                  <a:extLst>
                    <a:ext uri="{A12FA001-AC4F-418D-AE19-62706E023703}">
                      <ahyp:hlinkClr val="tx"/>
                    </a:ext>
                  </a:extLst>
                </a:hlinkClick>
              </a:rPr>
              <a:t>CodigoFacilito</a:t>
            </a:r>
            <a:endParaRPr i="1" sz="1100" u="sng">
              <a:solidFill>
                <a:srgbClr val="83AEFB"/>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8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Modelo vista controlador</a:t>
            </a:r>
            <a:endParaRPr b="1" sz="4000">
              <a:solidFill>
                <a:schemeClr val="dk1"/>
              </a:solidFill>
              <a:latin typeface="DM Sans"/>
              <a:ea typeface="DM Sans"/>
              <a:cs typeface="DM Sans"/>
              <a:sym typeface="DM Sans"/>
            </a:endParaRPr>
          </a:p>
        </p:txBody>
      </p:sp>
      <p:sp>
        <p:nvSpPr>
          <p:cNvPr id="348" name="Google Shape;348;p86"/>
          <p:cNvSpPr txBox="1"/>
          <p:nvPr/>
        </p:nvSpPr>
        <p:spPr>
          <a:xfrm>
            <a:off x="473350"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Este es el patrón de diseño </a:t>
            </a:r>
            <a:r>
              <a:rPr lang="es" sz="1350">
                <a:latin typeface="DM Sans"/>
                <a:ea typeface="DM Sans"/>
                <a:cs typeface="DM Sans"/>
                <a:sym typeface="DM Sans"/>
              </a:rPr>
              <a:t>clásico</a:t>
            </a:r>
            <a:r>
              <a:rPr lang="es" sz="1350">
                <a:latin typeface="DM Sans"/>
                <a:ea typeface="DM Sans"/>
                <a:cs typeface="DM Sans"/>
                <a:sym typeface="DM Sans"/>
              </a:rPr>
              <a:t> Web para cualquier proyecto web en cualquier lenguaje.</a:t>
            </a:r>
            <a:endParaRPr sz="1350">
              <a:latin typeface="DM Sans"/>
              <a:ea typeface="DM Sans"/>
              <a:cs typeface="DM Sans"/>
              <a:sym typeface="DM Sans"/>
            </a:endParaRPr>
          </a:p>
        </p:txBody>
      </p:sp>
      <p:sp>
        <p:nvSpPr>
          <p:cNvPr id="349" name="Google Shape;349;p86"/>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accent6"/>
                </a:highlight>
                <a:latin typeface="DM Sans"/>
                <a:ea typeface="DM Sans"/>
                <a:cs typeface="DM Sans"/>
                <a:sym typeface="DM Sans"/>
              </a:rPr>
              <a:t>Django modifica este patrón por el modelo MTV, Model template, View.</a:t>
            </a:r>
            <a:endParaRPr sz="1350">
              <a:highlight>
                <a:schemeClr val="accent6"/>
              </a:highlight>
              <a:latin typeface="DM Sans"/>
              <a:ea typeface="DM Sans"/>
              <a:cs typeface="DM Sans"/>
              <a:sym typeface="DM Sans"/>
            </a:endParaRPr>
          </a:p>
        </p:txBody>
      </p:sp>
      <p:pic>
        <p:nvPicPr>
          <p:cNvPr id="350" name="Google Shape;350;p86"/>
          <p:cNvPicPr preferRelativeResize="0"/>
          <p:nvPr/>
        </p:nvPicPr>
        <p:blipFill>
          <a:blip r:embed="rId3">
            <a:alphaModFix/>
          </a:blip>
          <a:stretch>
            <a:fillRect/>
          </a:stretch>
        </p:blipFill>
        <p:spPr>
          <a:xfrm>
            <a:off x="2170367" y="2636525"/>
            <a:ext cx="4803258" cy="216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8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56" name="Google Shape;356;p87"/>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A continuación vamos a crear nuestro primer proyecto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357" name="Google Shape;357;p87"/>
          <p:cNvGrpSpPr/>
          <p:nvPr/>
        </p:nvGrpSpPr>
        <p:grpSpPr>
          <a:xfrm>
            <a:off x="473351" y="619523"/>
            <a:ext cx="738900" cy="738900"/>
            <a:chOff x="473351" y="619523"/>
            <a:chExt cx="738900" cy="738900"/>
          </a:xfrm>
        </p:grpSpPr>
        <p:sp>
          <p:nvSpPr>
            <p:cNvPr id="358" name="Google Shape;358;p8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8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60" name="Google Shape;360;p87"/>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grpSp>
        <p:nvGrpSpPr>
          <p:cNvPr id="365" name="Google Shape;365;p88"/>
          <p:cNvGrpSpPr/>
          <p:nvPr/>
        </p:nvGrpSpPr>
        <p:grpSpPr>
          <a:xfrm>
            <a:off x="2172088" y="1852650"/>
            <a:ext cx="197100" cy="197100"/>
            <a:chOff x="2172088" y="1852650"/>
            <a:chExt cx="197100" cy="197100"/>
          </a:xfrm>
        </p:grpSpPr>
        <p:sp>
          <p:nvSpPr>
            <p:cNvPr id="366" name="Google Shape;366;p88"/>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8"/>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88"/>
          <p:cNvGrpSpPr/>
          <p:nvPr/>
        </p:nvGrpSpPr>
        <p:grpSpPr>
          <a:xfrm>
            <a:off x="2172088" y="2455775"/>
            <a:ext cx="197100" cy="197100"/>
            <a:chOff x="2172088" y="2455775"/>
            <a:chExt cx="197100" cy="197100"/>
          </a:xfrm>
        </p:grpSpPr>
        <p:sp>
          <p:nvSpPr>
            <p:cNvPr id="369" name="Google Shape;369;p88"/>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8"/>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1" name="Google Shape;371;p88"/>
          <p:cNvCxnSpPr>
            <a:endCxn id="369"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372" name="Google Shape;372;p88"/>
          <p:cNvSpPr txBox="1"/>
          <p:nvPr/>
        </p:nvSpPr>
        <p:spPr>
          <a:xfrm>
            <a:off x="257175" y="619525"/>
            <a:ext cx="8670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sp>
        <p:nvSpPr>
          <p:cNvPr id="373" name="Google Shape;373;p88"/>
          <p:cNvSpPr txBox="1"/>
          <p:nvPr/>
        </p:nvSpPr>
        <p:spPr>
          <a:xfrm>
            <a:off x="2690573" y="1731413"/>
            <a:ext cx="42813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highlight>
                  <a:schemeClr val="lt1"/>
                </a:highlight>
                <a:latin typeface="DM Sans"/>
                <a:ea typeface="DM Sans"/>
                <a:cs typeface="DM Sans"/>
                <a:sym typeface="DM Sans"/>
              </a:rPr>
              <a:t>1. </a:t>
            </a:r>
            <a:r>
              <a:rPr lang="es" sz="1350">
                <a:solidFill>
                  <a:schemeClr val="dk1"/>
                </a:solidFill>
                <a:highlight>
                  <a:schemeClr val="lt1"/>
                </a:highlight>
                <a:latin typeface="DM Sans"/>
                <a:ea typeface="DM Sans"/>
                <a:cs typeface="DM Sans"/>
                <a:sym typeface="DM Sans"/>
              </a:rPr>
              <a:t>Crear una carpeta, en mi caso, escritorio, </a:t>
            </a:r>
            <a:r>
              <a:rPr lang="es" sz="1350">
                <a:solidFill>
                  <a:schemeClr val="dk1"/>
                </a:solidFill>
                <a:highlight>
                  <a:srgbClr val="EAFF6A"/>
                </a:highlight>
                <a:latin typeface="DM Sans"/>
                <a:ea typeface="DM Sans"/>
                <a:cs typeface="DM Sans"/>
                <a:sym typeface="DM Sans"/>
              </a:rPr>
              <a:t>PythonProyecto1</a:t>
            </a:r>
            <a:endParaRPr sz="1350">
              <a:solidFill>
                <a:schemeClr val="dk1"/>
              </a:solidFill>
              <a:highlight>
                <a:srgbClr val="EAFF6A"/>
              </a:highlight>
              <a:latin typeface="DM Sans"/>
              <a:ea typeface="DM Sans"/>
              <a:cs typeface="DM Sans"/>
              <a:sym typeface="DM Sans"/>
            </a:endParaRPr>
          </a:p>
        </p:txBody>
      </p:sp>
      <p:sp>
        <p:nvSpPr>
          <p:cNvPr id="374" name="Google Shape;374;p88"/>
          <p:cNvSpPr txBox="1"/>
          <p:nvPr/>
        </p:nvSpPr>
        <p:spPr>
          <a:xfrm>
            <a:off x="2690573" y="2334538"/>
            <a:ext cx="42813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2000"/>
              <a:buFont typeface="Arial"/>
              <a:buNone/>
            </a:pPr>
            <a:r>
              <a:rPr b="1" lang="es" sz="1350">
                <a:solidFill>
                  <a:schemeClr val="dk1"/>
                </a:solidFill>
                <a:highlight>
                  <a:schemeClr val="lt1"/>
                </a:highlight>
                <a:latin typeface="DM Sans"/>
                <a:ea typeface="DM Sans"/>
                <a:cs typeface="DM Sans"/>
                <a:sym typeface="DM Sans"/>
              </a:rPr>
              <a:t>2</a:t>
            </a:r>
            <a:r>
              <a:rPr b="1" lang="es" sz="1350">
                <a:solidFill>
                  <a:schemeClr val="dk1"/>
                </a:solidFill>
                <a:highlight>
                  <a:schemeClr val="lt1"/>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Iniciar VSC o tu editor ( o incluso cmd) y pararte en esa carpeta.</a:t>
            </a:r>
            <a:endParaRPr sz="1350">
              <a:solidFill>
                <a:schemeClr val="dk1"/>
              </a:solidFill>
              <a:latin typeface="DM Sans"/>
              <a:ea typeface="DM Sans"/>
              <a:cs typeface="DM Sans"/>
              <a:sym typeface="DM Sans"/>
            </a:endParaRPr>
          </a:p>
        </p:txBody>
      </p:sp>
      <p:grpSp>
        <p:nvGrpSpPr>
          <p:cNvPr id="375" name="Google Shape;375;p88"/>
          <p:cNvGrpSpPr/>
          <p:nvPr/>
        </p:nvGrpSpPr>
        <p:grpSpPr>
          <a:xfrm>
            <a:off x="2172088" y="3082350"/>
            <a:ext cx="197100" cy="197100"/>
            <a:chOff x="2172088" y="3058775"/>
            <a:chExt cx="197100" cy="197100"/>
          </a:xfrm>
        </p:grpSpPr>
        <p:sp>
          <p:nvSpPr>
            <p:cNvPr id="376" name="Google Shape;376;p88"/>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8"/>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8" name="Google Shape;378;p88"/>
          <p:cNvCxnSpPr>
            <a:endCxn id="376"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sp>
        <p:nvSpPr>
          <p:cNvPr id="379" name="Google Shape;379;p88"/>
          <p:cNvSpPr txBox="1"/>
          <p:nvPr/>
        </p:nvSpPr>
        <p:spPr>
          <a:xfrm>
            <a:off x="2690573" y="2984688"/>
            <a:ext cx="42813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2000"/>
              <a:buFont typeface="Arial"/>
              <a:buNone/>
            </a:pPr>
            <a:r>
              <a:rPr b="1" lang="es" sz="1350">
                <a:solidFill>
                  <a:schemeClr val="dk1"/>
                </a:solidFill>
                <a:highlight>
                  <a:schemeClr val="lt1"/>
                </a:highlight>
                <a:latin typeface="DM Sans"/>
                <a:ea typeface="DM Sans"/>
                <a:cs typeface="DM Sans"/>
                <a:sym typeface="DM Sans"/>
              </a:rPr>
              <a:t>3</a:t>
            </a:r>
            <a:r>
              <a:rPr b="1" lang="es" sz="1350">
                <a:solidFill>
                  <a:schemeClr val="dk1"/>
                </a:solidFill>
                <a:highlight>
                  <a:schemeClr val="lt1"/>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Escribir </a:t>
            </a:r>
            <a:r>
              <a:rPr b="1" lang="es" sz="1350">
                <a:solidFill>
                  <a:schemeClr val="dk1"/>
                </a:solidFill>
                <a:highlight>
                  <a:srgbClr val="EAFF6A"/>
                </a:highlight>
                <a:latin typeface="DM Sans"/>
                <a:ea typeface="DM Sans"/>
                <a:cs typeface="DM Sans"/>
                <a:sym typeface="DM Sans"/>
              </a:rPr>
              <a:t>django-admin startproject Proyecto1</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380" name="Google Shape;380;p88"/>
          <p:cNvSpPr txBox="1"/>
          <p:nvPr/>
        </p:nvSpPr>
        <p:spPr>
          <a:xfrm>
            <a:off x="734775" y="3839250"/>
            <a:ext cx="7862100" cy="392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2000"/>
              <a:buFont typeface="Arial"/>
              <a:buNone/>
            </a:pPr>
            <a:r>
              <a:rPr b="1" lang="es" sz="1350">
                <a:solidFill>
                  <a:schemeClr val="dk1"/>
                </a:solidFill>
                <a:latin typeface="DM Sans"/>
                <a:ea typeface="DM Sans"/>
                <a:cs typeface="DM Sans"/>
                <a:sym typeface="DM Sans"/>
              </a:rPr>
              <a:t>“Donde Proyecto1 será una nueva carpeta que se creará en PythonProyecto1”</a:t>
            </a:r>
            <a:endParaRPr b="1" sz="1350">
              <a:solidFill>
                <a:schemeClr val="dk1"/>
              </a:solidFill>
              <a:latin typeface="DM Sans"/>
              <a:ea typeface="DM Sans"/>
              <a:cs typeface="DM Sans"/>
              <a:sym typeface="DM Sans"/>
            </a:endParaRPr>
          </a:p>
        </p:txBody>
      </p:sp>
      <p:grpSp>
        <p:nvGrpSpPr>
          <p:cNvPr id="381" name="Google Shape;381;p88"/>
          <p:cNvGrpSpPr/>
          <p:nvPr/>
        </p:nvGrpSpPr>
        <p:grpSpPr>
          <a:xfrm>
            <a:off x="8326376" y="68423"/>
            <a:ext cx="738900" cy="738900"/>
            <a:chOff x="473351" y="619523"/>
            <a:chExt cx="738900" cy="738900"/>
          </a:xfrm>
        </p:grpSpPr>
        <p:sp>
          <p:nvSpPr>
            <p:cNvPr id="382" name="Google Shape;382;p8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8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89"/>
          <p:cNvSpPr txBox="1"/>
          <p:nvPr/>
        </p:nvSpPr>
        <p:spPr>
          <a:xfrm>
            <a:off x="257175" y="619525"/>
            <a:ext cx="8670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sp>
        <p:nvSpPr>
          <p:cNvPr id="389" name="Google Shape;389;p89"/>
          <p:cNvSpPr txBox="1"/>
          <p:nvPr/>
        </p:nvSpPr>
        <p:spPr>
          <a:xfrm>
            <a:off x="4846275" y="1734450"/>
            <a:ext cx="4078800" cy="40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s" sz="1350">
                <a:solidFill>
                  <a:schemeClr val="dk1"/>
                </a:solidFill>
                <a:latin typeface="DM Sans"/>
                <a:ea typeface="DM Sans"/>
                <a:cs typeface="DM Sans"/>
                <a:sym typeface="DM Sans"/>
              </a:rPr>
              <a:t>Hasta acá deberíamos tener algo así. </a:t>
            </a:r>
            <a:endParaRPr sz="1350">
              <a:solidFill>
                <a:schemeClr val="dk1"/>
              </a:solidFill>
              <a:latin typeface="DM Sans"/>
              <a:ea typeface="DM Sans"/>
              <a:cs typeface="DM Sans"/>
              <a:sym typeface="DM Sans"/>
            </a:endParaRPr>
          </a:p>
        </p:txBody>
      </p:sp>
      <p:pic>
        <p:nvPicPr>
          <p:cNvPr id="390" name="Google Shape;390;p89"/>
          <p:cNvPicPr preferRelativeResize="0"/>
          <p:nvPr/>
        </p:nvPicPr>
        <p:blipFill rotWithShape="1">
          <a:blip r:embed="rId3">
            <a:alphaModFix/>
          </a:blip>
          <a:srcRect b="48733" l="51649" r="20898" t="6979"/>
          <a:stretch/>
        </p:blipFill>
        <p:spPr>
          <a:xfrm>
            <a:off x="493350" y="1539400"/>
            <a:ext cx="4078648" cy="2064699"/>
          </a:xfrm>
          <a:prstGeom prst="rect">
            <a:avLst/>
          </a:prstGeom>
          <a:noFill/>
          <a:ln>
            <a:noFill/>
          </a:ln>
        </p:spPr>
      </p:pic>
      <p:pic>
        <p:nvPicPr>
          <p:cNvPr id="391" name="Google Shape;391;p89"/>
          <p:cNvPicPr preferRelativeResize="0"/>
          <p:nvPr/>
        </p:nvPicPr>
        <p:blipFill>
          <a:blip r:embed="rId4">
            <a:alphaModFix/>
          </a:blip>
          <a:stretch>
            <a:fillRect/>
          </a:stretch>
        </p:blipFill>
        <p:spPr>
          <a:xfrm>
            <a:off x="493350" y="3807475"/>
            <a:ext cx="4078650" cy="1102275"/>
          </a:xfrm>
          <a:prstGeom prst="rect">
            <a:avLst/>
          </a:prstGeom>
          <a:noFill/>
          <a:ln>
            <a:noFill/>
          </a:ln>
        </p:spPr>
      </p:pic>
      <p:cxnSp>
        <p:nvCxnSpPr>
          <p:cNvPr id="392" name="Google Shape;392;p89"/>
          <p:cNvCxnSpPr/>
          <p:nvPr/>
        </p:nvCxnSpPr>
        <p:spPr>
          <a:xfrm flipH="1">
            <a:off x="4634500" y="3807487"/>
            <a:ext cx="801300" cy="493800"/>
          </a:xfrm>
          <a:prstGeom prst="straightConnector1">
            <a:avLst/>
          </a:prstGeom>
          <a:noFill/>
          <a:ln cap="flat" cmpd="sng" w="19050">
            <a:solidFill>
              <a:schemeClr val="accent5"/>
            </a:solidFill>
            <a:prstDash val="solid"/>
            <a:round/>
            <a:headEnd len="med" w="med" type="none"/>
            <a:tailEnd len="med" w="med" type="oval"/>
          </a:ln>
        </p:spPr>
      </p:cxnSp>
      <p:sp>
        <p:nvSpPr>
          <p:cNvPr id="393" name="Google Shape;393;p89"/>
          <p:cNvSpPr txBox="1"/>
          <p:nvPr/>
        </p:nvSpPr>
        <p:spPr>
          <a:xfrm>
            <a:off x="5498300" y="3113200"/>
            <a:ext cx="2988600" cy="12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Con este comando se creará una carpeta y un archivo </a:t>
            </a:r>
            <a:r>
              <a:rPr lang="es" sz="1350">
                <a:solidFill>
                  <a:schemeClr val="dk1"/>
                </a:solidFill>
                <a:highlight>
                  <a:srgbClr val="EAFF6A"/>
                </a:highlight>
                <a:latin typeface="DM Sans"/>
                <a:ea typeface="DM Sans"/>
                <a:cs typeface="DM Sans"/>
                <a:sym typeface="DM Sans"/>
              </a:rPr>
              <a:t>manage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cxnSp>
        <p:nvCxnSpPr>
          <p:cNvPr id="394" name="Google Shape;394;p89"/>
          <p:cNvCxnSpPr/>
          <p:nvPr/>
        </p:nvCxnSpPr>
        <p:spPr>
          <a:xfrm flipH="1">
            <a:off x="4592325" y="2178200"/>
            <a:ext cx="1263900" cy="724200"/>
          </a:xfrm>
          <a:prstGeom prst="straightConnector1">
            <a:avLst/>
          </a:prstGeom>
          <a:noFill/>
          <a:ln cap="flat" cmpd="sng" w="19050">
            <a:solidFill>
              <a:schemeClr val="accent5"/>
            </a:solidFill>
            <a:prstDash val="solid"/>
            <a:round/>
            <a:headEnd len="med" w="med" type="none"/>
            <a:tailEnd len="med" w="med" type="oval"/>
          </a:ln>
        </p:spPr>
      </p:cxnSp>
      <p:grpSp>
        <p:nvGrpSpPr>
          <p:cNvPr id="395" name="Google Shape;395;p89"/>
          <p:cNvGrpSpPr/>
          <p:nvPr/>
        </p:nvGrpSpPr>
        <p:grpSpPr>
          <a:xfrm>
            <a:off x="8326376" y="68423"/>
            <a:ext cx="738900" cy="738900"/>
            <a:chOff x="473351" y="619523"/>
            <a:chExt cx="738900" cy="738900"/>
          </a:xfrm>
        </p:grpSpPr>
        <p:sp>
          <p:nvSpPr>
            <p:cNvPr id="396" name="Google Shape;396;p8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89"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90"/>
          <p:cNvSpPr txBox="1"/>
          <p:nvPr/>
        </p:nvSpPr>
        <p:spPr>
          <a:xfrm>
            <a:off x="454975" y="827025"/>
            <a:ext cx="7866600" cy="361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rgbClr val="EAFF6A"/>
                </a:solidFill>
                <a:latin typeface="DM Sans"/>
                <a:ea typeface="DM Sans"/>
                <a:cs typeface="DM Sans"/>
                <a:sym typeface="DM Sans"/>
              </a:rPr>
              <a:t>Manage </a:t>
            </a:r>
            <a:r>
              <a:rPr lang="es" sz="2200">
                <a:solidFill>
                  <a:schemeClr val="lt1"/>
                </a:solidFill>
                <a:latin typeface="DM Sans"/>
                <a:ea typeface="DM Sans"/>
                <a:cs typeface="DM Sans"/>
                <a:sym typeface="DM Sans"/>
              </a:rPr>
              <a:t>es importante porque nos permite interactuar con los proyectos, con algunos comandos muy simples. Por ejemplo: ayudas, migraciones, testeos, etc. </a:t>
            </a:r>
            <a:endParaRPr sz="2200">
              <a:solidFill>
                <a:schemeClr val="lt1"/>
              </a:solidFill>
              <a:latin typeface="DM Sans"/>
              <a:ea typeface="DM Sans"/>
              <a:cs typeface="DM Sans"/>
              <a:sym typeface="DM Sans"/>
            </a:endParaRPr>
          </a:p>
          <a:p>
            <a:pPr indent="0" lvl="0" marL="0" rtl="0" algn="l">
              <a:spcBef>
                <a:spcPts val="0"/>
              </a:spcBef>
              <a:spcAft>
                <a:spcPts val="0"/>
              </a:spcAft>
              <a:buNone/>
            </a:pPr>
            <a:r>
              <a:t/>
            </a:r>
            <a:endParaRPr sz="2200">
              <a:solidFill>
                <a:schemeClr val="lt1"/>
              </a:solidFill>
              <a:latin typeface="DM Sans"/>
              <a:ea typeface="DM Sans"/>
              <a:cs typeface="DM Sans"/>
              <a:sym typeface="DM Sans"/>
            </a:endParaRPr>
          </a:p>
          <a:p>
            <a:pPr indent="0" lvl="0" marL="0" rtl="0" algn="l">
              <a:spcBef>
                <a:spcPts val="0"/>
              </a:spcBef>
              <a:spcAft>
                <a:spcPts val="0"/>
              </a:spcAft>
              <a:buNone/>
            </a:pPr>
            <a:r>
              <a:rPr lang="es" sz="2200">
                <a:solidFill>
                  <a:schemeClr val="lt1"/>
                </a:solidFill>
                <a:latin typeface="DM Sans"/>
                <a:ea typeface="DM Sans"/>
                <a:cs typeface="DM Sans"/>
                <a:sym typeface="DM Sans"/>
              </a:rPr>
              <a:t>En  la carpeta </a:t>
            </a:r>
            <a:r>
              <a:rPr lang="es" sz="2200">
                <a:solidFill>
                  <a:srgbClr val="EAFF6A"/>
                </a:solidFill>
                <a:latin typeface="DM Sans"/>
                <a:ea typeface="DM Sans"/>
                <a:cs typeface="DM Sans"/>
                <a:sym typeface="DM Sans"/>
              </a:rPr>
              <a:t>Proyecto1 </a:t>
            </a:r>
            <a:r>
              <a:rPr lang="es" sz="2200">
                <a:solidFill>
                  <a:schemeClr val="lt1"/>
                </a:solidFill>
                <a:latin typeface="DM Sans"/>
                <a:ea typeface="DM Sans"/>
                <a:cs typeface="DM Sans"/>
                <a:sym typeface="DM Sans"/>
              </a:rPr>
              <a:t>veremos que hay varios archivos </a:t>
            </a:r>
            <a:r>
              <a:rPr lang="es" sz="2200">
                <a:solidFill>
                  <a:srgbClr val="EAFF6A"/>
                </a:solidFill>
                <a:latin typeface="DM Sans"/>
                <a:ea typeface="DM Sans"/>
                <a:cs typeface="DM Sans"/>
                <a:sym typeface="DM Sans"/>
              </a:rPr>
              <a:t>.py.</a:t>
            </a:r>
            <a:endParaRPr sz="2200">
              <a:solidFill>
                <a:srgbClr val="EAFF6A"/>
              </a:solidFill>
              <a:latin typeface="DM Sans"/>
              <a:ea typeface="DM Sans"/>
              <a:cs typeface="DM Sans"/>
              <a:sym typeface="DM Sans"/>
            </a:endParaRPr>
          </a:p>
          <a:p>
            <a:pPr indent="0" lvl="0" marL="0" rtl="0" algn="l">
              <a:spcBef>
                <a:spcPts val="0"/>
              </a:spcBef>
              <a:spcAft>
                <a:spcPts val="0"/>
              </a:spcAft>
              <a:buNone/>
            </a:pPr>
            <a:r>
              <a:rPr lang="es" sz="2200">
                <a:solidFill>
                  <a:srgbClr val="EAFF6A"/>
                </a:solidFill>
                <a:latin typeface="DM Sans"/>
                <a:ea typeface="DM Sans"/>
                <a:cs typeface="DM Sans"/>
                <a:sym typeface="DM Sans"/>
              </a:rPr>
              <a:t>__init__.py</a:t>
            </a:r>
            <a:r>
              <a:rPr lang="es" sz="2200">
                <a:solidFill>
                  <a:schemeClr val="lt1"/>
                </a:solidFill>
                <a:latin typeface="DM Sans"/>
                <a:ea typeface="DM Sans"/>
                <a:cs typeface="DM Sans"/>
                <a:sym typeface="DM Sans"/>
              </a:rPr>
              <a:t> para que sepa que es un paquete, </a:t>
            </a:r>
            <a:r>
              <a:rPr lang="es" sz="2200">
                <a:solidFill>
                  <a:srgbClr val="EAFF6A"/>
                </a:solidFill>
                <a:latin typeface="DM Sans"/>
                <a:ea typeface="DM Sans"/>
                <a:cs typeface="DM Sans"/>
                <a:sym typeface="DM Sans"/>
              </a:rPr>
              <a:t>__settings.py</a:t>
            </a:r>
            <a:r>
              <a:rPr lang="es" sz="2200">
                <a:solidFill>
                  <a:schemeClr val="lt1"/>
                </a:solidFill>
                <a:latin typeface="DM Sans"/>
                <a:ea typeface="DM Sans"/>
                <a:cs typeface="DM Sans"/>
                <a:sym typeface="DM Sans"/>
              </a:rPr>
              <a:t> para manipular la configuración, y </a:t>
            </a:r>
            <a:r>
              <a:rPr lang="es" sz="2200">
                <a:solidFill>
                  <a:srgbClr val="EAFF6A"/>
                </a:solidFill>
                <a:latin typeface="DM Sans"/>
                <a:ea typeface="DM Sans"/>
                <a:cs typeface="DM Sans"/>
                <a:sym typeface="DM Sans"/>
              </a:rPr>
              <a:t>url/wsgi</a:t>
            </a:r>
            <a:r>
              <a:rPr lang="es" sz="2200">
                <a:solidFill>
                  <a:schemeClr val="lt1"/>
                </a:solidFill>
                <a:latin typeface="DM Sans"/>
                <a:ea typeface="DM Sans"/>
                <a:cs typeface="DM Sans"/>
                <a:sym typeface="DM Sans"/>
              </a:rPr>
              <a:t> que pronto sabremos su uso.</a:t>
            </a:r>
            <a:endParaRPr sz="22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91"/>
          <p:cNvGrpSpPr/>
          <p:nvPr/>
        </p:nvGrpSpPr>
        <p:grpSpPr>
          <a:xfrm>
            <a:off x="2172088" y="1852650"/>
            <a:ext cx="197100" cy="197100"/>
            <a:chOff x="2172088" y="1852650"/>
            <a:chExt cx="197100" cy="197100"/>
          </a:xfrm>
        </p:grpSpPr>
        <p:sp>
          <p:nvSpPr>
            <p:cNvPr id="408" name="Google Shape;408;p91"/>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1"/>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91"/>
          <p:cNvGrpSpPr/>
          <p:nvPr/>
        </p:nvGrpSpPr>
        <p:grpSpPr>
          <a:xfrm>
            <a:off x="2172088" y="2455775"/>
            <a:ext cx="197100" cy="197100"/>
            <a:chOff x="2172088" y="2455775"/>
            <a:chExt cx="197100" cy="197100"/>
          </a:xfrm>
        </p:grpSpPr>
        <p:sp>
          <p:nvSpPr>
            <p:cNvPr id="411" name="Google Shape;411;p91"/>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1"/>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3" name="Google Shape;413;p91"/>
          <p:cNvCxnSpPr>
            <a:endCxn id="411"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414" name="Google Shape;414;p91"/>
          <p:cNvSpPr txBox="1"/>
          <p:nvPr/>
        </p:nvSpPr>
        <p:spPr>
          <a:xfrm>
            <a:off x="257175" y="619525"/>
            <a:ext cx="8670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sp>
        <p:nvSpPr>
          <p:cNvPr id="415" name="Google Shape;415;p91"/>
          <p:cNvSpPr txBox="1"/>
          <p:nvPr/>
        </p:nvSpPr>
        <p:spPr>
          <a:xfrm>
            <a:off x="2690573" y="1731413"/>
            <a:ext cx="42813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highlight>
                  <a:schemeClr val="lt1"/>
                </a:highlight>
                <a:latin typeface="DM Sans"/>
                <a:ea typeface="DM Sans"/>
                <a:cs typeface="DM Sans"/>
                <a:sym typeface="DM Sans"/>
              </a:rPr>
              <a:t>4</a:t>
            </a:r>
            <a:r>
              <a:rPr b="1" lang="es" sz="1350">
                <a:solidFill>
                  <a:schemeClr val="dk1"/>
                </a:solidFill>
                <a:highlight>
                  <a:schemeClr val="lt1"/>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Nos paramos en nuestro proyecto, </a:t>
            </a:r>
            <a:r>
              <a:rPr lang="es" sz="1350">
                <a:solidFill>
                  <a:schemeClr val="dk1"/>
                </a:solidFill>
                <a:highlight>
                  <a:srgbClr val="EAFF6A"/>
                </a:highlight>
                <a:latin typeface="DM Sans"/>
                <a:ea typeface="DM Sans"/>
                <a:cs typeface="DM Sans"/>
                <a:sym typeface="DM Sans"/>
              </a:rPr>
              <a:t>Proyecto1, cd Proyecto1</a:t>
            </a:r>
            <a:r>
              <a:rPr lang="es" sz="1350">
                <a:solidFill>
                  <a:schemeClr val="dk1"/>
                </a:solidFill>
                <a:highlight>
                  <a:schemeClr val="lt1"/>
                </a:highlight>
                <a:latin typeface="DM Sans"/>
                <a:ea typeface="DM Sans"/>
                <a:cs typeface="DM Sans"/>
                <a:sym typeface="DM Sans"/>
              </a:rPr>
              <a:t>. </a:t>
            </a:r>
            <a:endParaRPr sz="1350">
              <a:solidFill>
                <a:schemeClr val="dk1"/>
              </a:solidFill>
              <a:highlight>
                <a:srgbClr val="EAFF6A"/>
              </a:highlight>
              <a:latin typeface="DM Sans"/>
              <a:ea typeface="DM Sans"/>
              <a:cs typeface="DM Sans"/>
              <a:sym typeface="DM Sans"/>
            </a:endParaRPr>
          </a:p>
        </p:txBody>
      </p:sp>
      <p:sp>
        <p:nvSpPr>
          <p:cNvPr id="416" name="Google Shape;416;p91"/>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350">
                <a:solidFill>
                  <a:schemeClr val="dk1"/>
                </a:solidFill>
                <a:highlight>
                  <a:schemeClr val="lt1"/>
                </a:highlight>
                <a:latin typeface="DM Sans"/>
                <a:ea typeface="DM Sans"/>
                <a:cs typeface="DM Sans"/>
                <a:sym typeface="DM Sans"/>
              </a:rPr>
              <a:t>5</a:t>
            </a:r>
            <a:r>
              <a:rPr b="1" lang="es" sz="1350">
                <a:solidFill>
                  <a:schemeClr val="dk1"/>
                </a:solidFill>
                <a:highlight>
                  <a:schemeClr val="lt1"/>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Tipeamos </a:t>
            </a:r>
            <a:r>
              <a:rPr b="1" lang="es" sz="1350">
                <a:solidFill>
                  <a:schemeClr val="dk1"/>
                </a:solidFill>
                <a:highlight>
                  <a:srgbClr val="EAFF6A"/>
                </a:highlight>
                <a:latin typeface="DM Sans"/>
                <a:ea typeface="DM Sans"/>
                <a:cs typeface="DM Sans"/>
                <a:sym typeface="DM Sans"/>
              </a:rPr>
              <a:t>python manage.py migrate</a:t>
            </a:r>
            <a:endParaRPr sz="1350">
              <a:solidFill>
                <a:schemeClr val="dk1"/>
              </a:solidFill>
              <a:highlight>
                <a:srgbClr val="EAFF6A"/>
              </a:highlight>
              <a:latin typeface="DM Sans"/>
              <a:ea typeface="DM Sans"/>
              <a:cs typeface="DM Sans"/>
              <a:sym typeface="DM Sans"/>
            </a:endParaRPr>
          </a:p>
        </p:txBody>
      </p:sp>
      <p:grpSp>
        <p:nvGrpSpPr>
          <p:cNvPr id="417" name="Google Shape;417;p91"/>
          <p:cNvGrpSpPr/>
          <p:nvPr/>
        </p:nvGrpSpPr>
        <p:grpSpPr>
          <a:xfrm>
            <a:off x="2172088" y="3082350"/>
            <a:ext cx="197100" cy="197100"/>
            <a:chOff x="2172088" y="3058775"/>
            <a:chExt cx="197100" cy="197100"/>
          </a:xfrm>
        </p:grpSpPr>
        <p:sp>
          <p:nvSpPr>
            <p:cNvPr id="418" name="Google Shape;418;p91"/>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1"/>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0" name="Google Shape;420;p91"/>
          <p:cNvCxnSpPr>
            <a:endCxn id="418"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sp>
        <p:nvSpPr>
          <p:cNvPr id="421" name="Google Shape;421;p91"/>
          <p:cNvSpPr txBox="1"/>
          <p:nvPr/>
        </p:nvSpPr>
        <p:spPr>
          <a:xfrm>
            <a:off x="2690573" y="2984688"/>
            <a:ext cx="42813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highlight>
                  <a:schemeClr val="lt1"/>
                </a:highlight>
                <a:latin typeface="DM Sans"/>
                <a:ea typeface="DM Sans"/>
                <a:cs typeface="DM Sans"/>
                <a:sym typeface="DM Sans"/>
              </a:rPr>
              <a:t>6</a:t>
            </a:r>
            <a:r>
              <a:rPr b="1" lang="es" sz="1350">
                <a:solidFill>
                  <a:schemeClr val="dk1"/>
                </a:solidFill>
                <a:highlight>
                  <a:schemeClr val="lt1"/>
                </a:highlight>
                <a:latin typeface="DM Sans"/>
                <a:ea typeface="DM Sans"/>
                <a:cs typeface="DM Sans"/>
                <a:sym typeface="DM Sans"/>
              </a:rPr>
              <a:t>. </a:t>
            </a:r>
            <a:r>
              <a:rPr lang="es" sz="1350">
                <a:solidFill>
                  <a:schemeClr val="dk1"/>
                </a:solidFill>
                <a:latin typeface="DM Sans"/>
                <a:ea typeface="DM Sans"/>
                <a:cs typeface="DM Sans"/>
                <a:sym typeface="DM Sans"/>
              </a:rPr>
              <a:t>Verificamos con: </a:t>
            </a:r>
            <a:r>
              <a:rPr b="1" lang="es" sz="1350">
                <a:solidFill>
                  <a:schemeClr val="dk1"/>
                </a:solidFill>
                <a:highlight>
                  <a:srgbClr val="EAFF6A"/>
                </a:highlight>
                <a:latin typeface="DM Sans"/>
                <a:ea typeface="DM Sans"/>
                <a:cs typeface="DM Sans"/>
                <a:sym typeface="DM Sans"/>
              </a:rPr>
              <a:t>python manage.py runserver</a:t>
            </a:r>
            <a:endParaRPr b="1" sz="1350">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grpSp>
        <p:nvGrpSpPr>
          <p:cNvPr id="422" name="Google Shape;422;p91"/>
          <p:cNvGrpSpPr/>
          <p:nvPr/>
        </p:nvGrpSpPr>
        <p:grpSpPr>
          <a:xfrm>
            <a:off x="8326376" y="68423"/>
            <a:ext cx="738900" cy="738900"/>
            <a:chOff x="473351" y="619523"/>
            <a:chExt cx="738900" cy="738900"/>
          </a:xfrm>
        </p:grpSpPr>
        <p:sp>
          <p:nvSpPr>
            <p:cNvPr id="423" name="Google Shape;423;p9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9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74"/>
          <p:cNvSpPr txBox="1"/>
          <p:nvPr/>
        </p:nvSpPr>
        <p:spPr>
          <a:xfrm>
            <a:off x="1461288" y="12787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Django</a:t>
            </a:r>
            <a:endParaRPr b="1" sz="4000">
              <a:solidFill>
                <a:schemeClr val="dk1"/>
              </a:solidFill>
              <a:latin typeface="DM Sans"/>
              <a:ea typeface="DM Sans"/>
              <a:cs typeface="DM Sans"/>
              <a:sym typeface="DM Sans"/>
            </a:endParaRPr>
          </a:p>
        </p:txBody>
      </p:sp>
      <p:sp>
        <p:nvSpPr>
          <p:cNvPr id="238" name="Google Shape;238;p74"/>
          <p:cNvSpPr txBox="1"/>
          <p:nvPr/>
        </p:nvSpPr>
        <p:spPr>
          <a:xfrm>
            <a:off x="985725" y="2266450"/>
            <a:ext cx="732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1"/>
                </a:solidFill>
                <a:latin typeface="DM Sans"/>
                <a:ea typeface="DM Sans"/>
                <a:cs typeface="DM Sans"/>
                <a:sym typeface="DM Sans"/>
              </a:rPr>
              <a:t>¿Recuerdas que la clase pasada te pedimos que instales Django en tu computadora?</a:t>
            </a:r>
            <a:br>
              <a:rPr lang="es" sz="2000">
                <a:solidFill>
                  <a:schemeClr val="dk1"/>
                </a:solidFill>
                <a:latin typeface="DM Sans"/>
                <a:ea typeface="DM Sans"/>
                <a:cs typeface="DM Sans"/>
                <a:sym typeface="DM Sans"/>
              </a:rPr>
            </a:br>
            <a:r>
              <a:rPr lang="es" sz="2000">
                <a:solidFill>
                  <a:schemeClr val="dk1"/>
                </a:solidFill>
                <a:latin typeface="DM Sans"/>
                <a:ea typeface="DM Sans"/>
                <a:cs typeface="DM Sans"/>
                <a:sym typeface="DM Sans"/>
              </a:rPr>
              <a:t>¡Comenzaremos a poner manos al código! 😎</a:t>
            </a:r>
            <a:endParaRPr sz="2000">
              <a:solidFill>
                <a:schemeClr val="dk1"/>
              </a:solidFill>
              <a:latin typeface="DM Sans"/>
              <a:ea typeface="DM Sans"/>
              <a:cs typeface="DM Sans"/>
              <a:sym typeface="DM Sans"/>
            </a:endParaRPr>
          </a:p>
        </p:txBody>
      </p:sp>
      <p:grpSp>
        <p:nvGrpSpPr>
          <p:cNvPr id="239" name="Google Shape;239;p74"/>
          <p:cNvGrpSpPr/>
          <p:nvPr/>
        </p:nvGrpSpPr>
        <p:grpSpPr>
          <a:xfrm>
            <a:off x="475501" y="619523"/>
            <a:ext cx="738900" cy="738900"/>
            <a:chOff x="473351" y="619523"/>
            <a:chExt cx="738900" cy="738900"/>
          </a:xfrm>
        </p:grpSpPr>
        <p:sp>
          <p:nvSpPr>
            <p:cNvPr id="240" name="Google Shape;240;p7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74"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42" name="Google Shape;242;p74"/>
          <p:cNvSpPr txBox="1"/>
          <p:nvPr/>
        </p:nvSpPr>
        <p:spPr>
          <a:xfrm>
            <a:off x="627150" y="3778650"/>
            <a:ext cx="727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Psst… en caso de que no lo hayas hecho, puedes hacerlo ahora mientras esperamos a que lleguen todos los estudiantes</a:t>
            </a:r>
            <a:endParaRPr>
              <a:latin typeface="DM Sans"/>
              <a:ea typeface="DM Sans"/>
              <a:cs typeface="DM Sans"/>
              <a:sym typeface="DM Sans"/>
            </a:endParaRPr>
          </a:p>
        </p:txBody>
      </p:sp>
      <p:sp>
        <p:nvSpPr>
          <p:cNvPr id="243" name="Google Shape;243;p74"/>
          <p:cNvSpPr txBox="1"/>
          <p:nvPr/>
        </p:nvSpPr>
        <p:spPr>
          <a:xfrm>
            <a:off x="3318300" y="4394250"/>
            <a:ext cx="2507400" cy="492600"/>
          </a:xfrm>
          <a:prstGeom prst="rect">
            <a:avLst/>
          </a:prstGeom>
          <a:noFill/>
          <a:ln cap="flat" cmpd="sng" w="9525">
            <a:solidFill>
              <a:srgbClr val="83AEF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2000" u="sng">
                <a:solidFill>
                  <a:schemeClr val="hlink"/>
                </a:solidFill>
                <a:latin typeface="DM Sans"/>
                <a:ea typeface="DM Sans"/>
                <a:cs typeface="DM Sans"/>
                <a:sym typeface="DM Sans"/>
                <a:hlinkClick r:id="rId4"/>
              </a:rPr>
              <a:t>Ver tutorial</a:t>
            </a:r>
            <a:endParaRPr sz="2000">
              <a:solidFill>
                <a:srgbClr val="83AEFB"/>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92"/>
          <p:cNvSpPr txBox="1"/>
          <p:nvPr/>
        </p:nvSpPr>
        <p:spPr>
          <a:xfrm>
            <a:off x="257175" y="619525"/>
            <a:ext cx="8670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pic>
        <p:nvPicPr>
          <p:cNvPr id="430" name="Google Shape;430;p92"/>
          <p:cNvPicPr preferRelativeResize="0"/>
          <p:nvPr/>
        </p:nvPicPr>
        <p:blipFill>
          <a:blip r:embed="rId3">
            <a:alphaModFix/>
          </a:blip>
          <a:stretch>
            <a:fillRect/>
          </a:stretch>
        </p:blipFill>
        <p:spPr>
          <a:xfrm>
            <a:off x="2754525" y="1651800"/>
            <a:ext cx="3634949" cy="3035501"/>
          </a:xfrm>
          <a:prstGeom prst="rect">
            <a:avLst/>
          </a:prstGeom>
          <a:noFill/>
          <a:ln>
            <a:noFill/>
          </a:ln>
        </p:spPr>
      </p:pic>
      <p:grpSp>
        <p:nvGrpSpPr>
          <p:cNvPr id="431" name="Google Shape;431;p92"/>
          <p:cNvGrpSpPr/>
          <p:nvPr/>
        </p:nvGrpSpPr>
        <p:grpSpPr>
          <a:xfrm>
            <a:off x="8326376" y="68423"/>
            <a:ext cx="738900" cy="738900"/>
            <a:chOff x="473351" y="619523"/>
            <a:chExt cx="738900" cy="738900"/>
          </a:xfrm>
        </p:grpSpPr>
        <p:sp>
          <p:nvSpPr>
            <p:cNvPr id="432" name="Google Shape;432;p9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92"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93"/>
          <p:cNvSpPr txBox="1"/>
          <p:nvPr/>
        </p:nvSpPr>
        <p:spPr>
          <a:xfrm>
            <a:off x="257175" y="619525"/>
            <a:ext cx="8670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sp>
        <p:nvSpPr>
          <p:cNvPr id="439" name="Google Shape;439;p93"/>
          <p:cNvSpPr txBox="1"/>
          <p:nvPr/>
        </p:nvSpPr>
        <p:spPr>
          <a:xfrm>
            <a:off x="394950" y="1809400"/>
            <a:ext cx="3000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Aquí también podemos ver el comando a utilizar para la creación de nuestro proyecto </a:t>
            </a:r>
            <a:endParaRPr/>
          </a:p>
        </p:txBody>
      </p:sp>
      <p:sp>
        <p:nvSpPr>
          <p:cNvPr id="440" name="Google Shape;440;p93"/>
          <p:cNvSpPr txBox="1"/>
          <p:nvPr/>
        </p:nvSpPr>
        <p:spPr>
          <a:xfrm>
            <a:off x="4138600" y="1888350"/>
            <a:ext cx="3000000" cy="1639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E8E7E3"/>
                </a:solidFill>
                <a:latin typeface="DM Sans"/>
                <a:ea typeface="DM Sans"/>
                <a:cs typeface="DM Sans"/>
                <a:sym typeface="DM Sans"/>
              </a:rPr>
              <a:t>sudo pip install django</a:t>
            </a:r>
            <a:endParaRPr sz="1350">
              <a:solidFill>
                <a:srgbClr val="E8E7E3"/>
              </a:solidFill>
              <a:latin typeface="DM Sans"/>
              <a:ea typeface="DM Sans"/>
              <a:cs typeface="DM Sans"/>
              <a:sym typeface="DM Sans"/>
            </a:endParaRPr>
          </a:p>
          <a:p>
            <a:pPr indent="0" lvl="0" marL="0" rtl="0" algn="l">
              <a:spcBef>
                <a:spcPts val="0"/>
              </a:spcBef>
              <a:spcAft>
                <a:spcPts val="0"/>
              </a:spcAft>
              <a:buNone/>
            </a:pPr>
            <a:r>
              <a:rPr lang="es" sz="1350">
                <a:solidFill>
                  <a:srgbClr val="E8E7E3"/>
                </a:solidFill>
                <a:latin typeface="DM Sans"/>
                <a:ea typeface="DM Sans"/>
                <a:cs typeface="DM Sans"/>
                <a:sym typeface="DM Sans"/>
              </a:rPr>
              <a:t>pip3</a:t>
            </a:r>
            <a:endParaRPr sz="1350">
              <a:solidFill>
                <a:srgbClr val="E8E7E3"/>
              </a:solidFill>
              <a:latin typeface="DM Sans"/>
              <a:ea typeface="DM Sans"/>
              <a:cs typeface="DM Sans"/>
              <a:sym typeface="DM Sans"/>
            </a:endParaRPr>
          </a:p>
          <a:p>
            <a:pPr indent="0" lvl="0" marL="0" rtl="0" algn="l">
              <a:spcBef>
                <a:spcPts val="0"/>
              </a:spcBef>
              <a:spcAft>
                <a:spcPts val="0"/>
              </a:spcAft>
              <a:buNone/>
            </a:pPr>
            <a:r>
              <a:rPr lang="es" sz="1350">
                <a:solidFill>
                  <a:srgbClr val="E8E7E3"/>
                </a:solidFill>
                <a:latin typeface="DM Sans"/>
                <a:ea typeface="DM Sans"/>
                <a:cs typeface="DM Sans"/>
                <a:sym typeface="DM Sans"/>
              </a:rPr>
              <a:t>python -m pip install django</a:t>
            </a:r>
            <a:endParaRPr sz="1350">
              <a:solidFill>
                <a:srgbClr val="E8E7E3"/>
              </a:solidFill>
              <a:latin typeface="DM Sans"/>
              <a:ea typeface="DM Sans"/>
              <a:cs typeface="DM Sans"/>
              <a:sym typeface="DM Sans"/>
            </a:endParaRPr>
          </a:p>
          <a:p>
            <a:pPr indent="0" lvl="0" marL="0" rtl="0" algn="l">
              <a:spcBef>
                <a:spcPts val="0"/>
              </a:spcBef>
              <a:spcAft>
                <a:spcPts val="0"/>
              </a:spcAft>
              <a:buNone/>
            </a:pPr>
            <a:r>
              <a:t/>
            </a:r>
            <a:endParaRPr sz="1350">
              <a:solidFill>
                <a:srgbClr val="E8E7E3"/>
              </a:solidFill>
              <a:latin typeface="DM Sans"/>
              <a:ea typeface="DM Sans"/>
              <a:cs typeface="DM Sans"/>
              <a:sym typeface="DM Sans"/>
            </a:endParaRPr>
          </a:p>
          <a:p>
            <a:pPr indent="0" lvl="0" marL="0" rtl="0" algn="l">
              <a:spcBef>
                <a:spcPts val="0"/>
              </a:spcBef>
              <a:spcAft>
                <a:spcPts val="0"/>
              </a:spcAft>
              <a:buNone/>
            </a:pPr>
            <a:r>
              <a:rPr lang="es" sz="1350">
                <a:solidFill>
                  <a:srgbClr val="E8E7E3"/>
                </a:solidFill>
                <a:latin typeface="DM Sans"/>
                <a:ea typeface="DM Sans"/>
                <a:cs typeface="DM Sans"/>
                <a:sym typeface="DM Sans"/>
              </a:rPr>
              <a:t>python -m django startproject Proyecto1</a:t>
            </a:r>
            <a:endParaRPr sz="1350">
              <a:solidFill>
                <a:srgbClr val="E8E7E3"/>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grpSp>
        <p:nvGrpSpPr>
          <p:cNvPr id="441" name="Google Shape;441;p93"/>
          <p:cNvGrpSpPr/>
          <p:nvPr/>
        </p:nvGrpSpPr>
        <p:grpSpPr>
          <a:xfrm>
            <a:off x="8326376" y="68423"/>
            <a:ext cx="738900" cy="738900"/>
            <a:chOff x="473351" y="619523"/>
            <a:chExt cx="738900" cy="738900"/>
          </a:xfrm>
        </p:grpSpPr>
        <p:sp>
          <p:nvSpPr>
            <p:cNvPr id="442" name="Google Shape;442;p9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9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94"/>
          <p:cNvSpPr txBox="1"/>
          <p:nvPr/>
        </p:nvSpPr>
        <p:spPr>
          <a:xfrm>
            <a:off x="257175" y="619525"/>
            <a:ext cx="8670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pic>
        <p:nvPicPr>
          <p:cNvPr id="449" name="Google Shape;449;p94"/>
          <p:cNvPicPr preferRelativeResize="0"/>
          <p:nvPr/>
        </p:nvPicPr>
        <p:blipFill>
          <a:blip r:embed="rId3">
            <a:alphaModFix/>
          </a:blip>
          <a:stretch>
            <a:fillRect/>
          </a:stretch>
        </p:blipFill>
        <p:spPr>
          <a:xfrm>
            <a:off x="2017038" y="1726031"/>
            <a:ext cx="5109924" cy="2266982"/>
          </a:xfrm>
          <a:prstGeom prst="rect">
            <a:avLst/>
          </a:prstGeom>
          <a:noFill/>
          <a:ln cap="flat" cmpd="sng" w="19050">
            <a:solidFill>
              <a:schemeClr val="accent6"/>
            </a:solidFill>
            <a:prstDash val="solid"/>
            <a:round/>
            <a:headEnd len="sm" w="sm" type="none"/>
            <a:tailEnd len="sm" w="sm" type="none"/>
          </a:ln>
        </p:spPr>
      </p:pic>
      <p:sp>
        <p:nvSpPr>
          <p:cNvPr id="450" name="Google Shape;450;p94"/>
          <p:cNvSpPr txBox="1"/>
          <p:nvPr/>
        </p:nvSpPr>
        <p:spPr>
          <a:xfrm>
            <a:off x="734775" y="4068875"/>
            <a:ext cx="7862100" cy="392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s" sz="1350">
                <a:solidFill>
                  <a:schemeClr val="dk1"/>
                </a:solidFill>
                <a:latin typeface="DM Sans"/>
                <a:ea typeface="DM Sans"/>
                <a:cs typeface="DM Sans"/>
                <a:sym typeface="DM Sans"/>
              </a:rPr>
              <a:t>¡Tenemos nuestro primer proyecto en funcionamiento!</a:t>
            </a:r>
            <a:endParaRPr b="1" sz="1350">
              <a:solidFill>
                <a:schemeClr val="dk1"/>
              </a:solidFill>
              <a:latin typeface="DM Sans"/>
              <a:ea typeface="DM Sans"/>
              <a:cs typeface="DM Sans"/>
              <a:sym typeface="DM Sans"/>
            </a:endParaRPr>
          </a:p>
        </p:txBody>
      </p:sp>
      <p:grpSp>
        <p:nvGrpSpPr>
          <p:cNvPr id="451" name="Google Shape;451;p94"/>
          <p:cNvGrpSpPr/>
          <p:nvPr/>
        </p:nvGrpSpPr>
        <p:grpSpPr>
          <a:xfrm>
            <a:off x="8326376" y="68423"/>
            <a:ext cx="738900" cy="738900"/>
            <a:chOff x="473351" y="619523"/>
            <a:chExt cx="738900" cy="738900"/>
          </a:xfrm>
        </p:grpSpPr>
        <p:sp>
          <p:nvSpPr>
            <p:cNvPr id="452" name="Google Shape;452;p9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94"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9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59" name="Google Shape;459;p9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9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Nuestro primer view</a:t>
            </a:r>
            <a:endParaRPr b="1" sz="4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97"/>
          <p:cNvSpPr txBox="1"/>
          <p:nvPr/>
        </p:nvSpPr>
        <p:spPr>
          <a:xfrm>
            <a:off x="3649500" y="1104875"/>
            <a:ext cx="5195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Nuestro primer view</a:t>
            </a:r>
            <a:endParaRPr b="1" sz="4000">
              <a:solidFill>
                <a:schemeClr val="dk1"/>
              </a:solidFill>
              <a:latin typeface="DM Sans"/>
              <a:ea typeface="DM Sans"/>
              <a:cs typeface="DM Sans"/>
              <a:sym typeface="DM Sans"/>
            </a:endParaRPr>
          </a:p>
        </p:txBody>
      </p:sp>
      <p:sp>
        <p:nvSpPr>
          <p:cNvPr id="470" name="Google Shape;470;p97"/>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 primero que tendremos que hacer es crear un archivo para esta nueva vista o view.</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Usualmente se suele llamar </a:t>
            </a:r>
            <a:r>
              <a:rPr b="1" lang="es" sz="1350">
                <a:latin typeface="DM Sans"/>
                <a:ea typeface="DM Sans"/>
                <a:cs typeface="DM Sans"/>
                <a:sym typeface="DM Sans"/>
              </a:rPr>
              <a:t>view.py</a:t>
            </a:r>
            <a:r>
              <a:rPr lang="es" sz="1350">
                <a:latin typeface="DM Sans"/>
                <a:ea typeface="DM Sans"/>
                <a:cs typeface="DM Sans"/>
                <a:sym typeface="DM Sans"/>
              </a:rPr>
              <a:t>, debemos crearlo en la carpeta del proyecto, es decir en la misma ruta que tenemos</a:t>
            </a:r>
            <a:r>
              <a:rPr b="1" lang="es" sz="1350">
                <a:latin typeface="DM Sans"/>
                <a:ea typeface="DM Sans"/>
                <a:cs typeface="DM Sans"/>
                <a:sym typeface="DM Sans"/>
              </a:rPr>
              <a:t> urls, __init__, wsgi</a:t>
            </a:r>
            <a:r>
              <a:rPr lang="es" sz="1350">
                <a:latin typeface="DM Sans"/>
                <a:ea typeface="DM Sans"/>
                <a:cs typeface="DM Sans"/>
                <a:sym typeface="DM Sans"/>
              </a:rPr>
              <a:t>, etc.  Debería quedar así</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71" name="Google Shape;471;p9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472" name="Google Shape;472;p97"/>
          <p:cNvPicPr preferRelativeResize="0"/>
          <p:nvPr/>
        </p:nvPicPr>
        <p:blipFill rotWithShape="1">
          <a:blip r:embed="rId3">
            <a:alphaModFix/>
          </a:blip>
          <a:srcRect b="0" l="0" r="0" t="0"/>
          <a:stretch/>
        </p:blipFill>
        <p:spPr>
          <a:xfrm>
            <a:off x="-1" y="479775"/>
            <a:ext cx="3494575" cy="4282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98"/>
          <p:cNvSpPr txBox="1"/>
          <p:nvPr/>
        </p:nvSpPr>
        <p:spPr>
          <a:xfrm>
            <a:off x="3649500" y="1104875"/>
            <a:ext cx="5195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Nuestro primer view</a:t>
            </a:r>
            <a:endParaRPr b="1" sz="4000">
              <a:solidFill>
                <a:schemeClr val="dk1"/>
              </a:solidFill>
              <a:latin typeface="DM Sans"/>
              <a:ea typeface="DM Sans"/>
              <a:cs typeface="DM Sans"/>
              <a:sym typeface="DM Sans"/>
            </a:endParaRPr>
          </a:p>
        </p:txBody>
      </p:sp>
      <p:sp>
        <p:nvSpPr>
          <p:cNvPr id="478" name="Google Shape;478;p98"/>
          <p:cNvSpPr txBox="1"/>
          <p:nvPr/>
        </p:nvSpPr>
        <p:spPr>
          <a:xfrm>
            <a:off x="3649500" y="2211613"/>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Vamos a nuestro archivo views.py, e importamos los elementos de un Response de la siguiente manera: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highlight>
                  <a:srgbClr val="EAFF6A"/>
                </a:highlight>
                <a:latin typeface="DM Sans"/>
                <a:ea typeface="DM Sans"/>
                <a:cs typeface="DM Sans"/>
                <a:sym typeface="DM Sans"/>
              </a:rPr>
              <a:t>from django.http import HttpResponse</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79" name="Google Shape;479;p98"/>
          <p:cNvPicPr preferRelativeResize="0"/>
          <p:nvPr/>
        </p:nvPicPr>
        <p:blipFill rotWithShape="1">
          <a:blip r:embed="rId3">
            <a:alphaModFix/>
          </a:blip>
          <a:srcRect b="0" l="5168" r="5105" t="0"/>
          <a:stretch/>
        </p:blipFill>
        <p:spPr>
          <a:xfrm>
            <a:off x="0" y="1550025"/>
            <a:ext cx="3508600" cy="2043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99"/>
          <p:cNvSpPr txBox="1"/>
          <p:nvPr/>
        </p:nvSpPr>
        <p:spPr>
          <a:xfrm>
            <a:off x="3649500" y="1104875"/>
            <a:ext cx="5195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Nuestro primer view</a:t>
            </a:r>
            <a:endParaRPr b="1" sz="4000">
              <a:solidFill>
                <a:schemeClr val="dk1"/>
              </a:solidFill>
              <a:latin typeface="DM Sans"/>
              <a:ea typeface="DM Sans"/>
              <a:cs typeface="DM Sans"/>
              <a:sym typeface="DM Sans"/>
            </a:endParaRPr>
          </a:p>
        </p:txBody>
      </p:sp>
      <p:sp>
        <p:nvSpPr>
          <p:cNvPr id="485" name="Google Shape;485;p99"/>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Luego iniciamos creando nuestra primer vista, por medio</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 un método que recibe como parámetro la request y nos da por resultado un response: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highlight>
                  <a:srgbClr val="EAFF6A"/>
                </a:highlight>
                <a:latin typeface="DM Sans"/>
                <a:ea typeface="DM Sans"/>
                <a:cs typeface="DM Sans"/>
                <a:sym typeface="DM Sans"/>
              </a:rPr>
              <a:t>def saludo(request):</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	</a:t>
            </a:r>
            <a:r>
              <a:rPr b="1" lang="es" sz="1350">
                <a:highlight>
                  <a:srgbClr val="EAFF6A"/>
                </a:highlight>
                <a:latin typeface="DM Sans"/>
                <a:ea typeface="DM Sans"/>
                <a:cs typeface="DM Sans"/>
                <a:sym typeface="DM Sans"/>
              </a:rPr>
              <a:t>return HttpResponse(“Hola Django - Coder”)</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86" name="Google Shape;486;p99"/>
          <p:cNvPicPr preferRelativeResize="0"/>
          <p:nvPr/>
        </p:nvPicPr>
        <p:blipFill rotWithShape="1">
          <a:blip r:embed="rId3">
            <a:alphaModFix/>
          </a:blip>
          <a:srcRect b="0" l="5168" r="5105" t="0"/>
          <a:stretch/>
        </p:blipFill>
        <p:spPr>
          <a:xfrm>
            <a:off x="0" y="1550025"/>
            <a:ext cx="3508600" cy="2043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10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Nuestro primer view</a:t>
            </a:r>
            <a:endParaRPr b="1" sz="4000">
              <a:solidFill>
                <a:schemeClr val="dk1"/>
              </a:solidFill>
              <a:latin typeface="DM Sans"/>
              <a:ea typeface="DM Sans"/>
              <a:cs typeface="DM Sans"/>
              <a:sym typeface="DM Sans"/>
            </a:endParaRPr>
          </a:p>
        </p:txBody>
      </p:sp>
      <p:sp>
        <p:nvSpPr>
          <p:cNvPr id="492" name="Google Shape;492;p100"/>
          <p:cNvSpPr txBox="1"/>
          <p:nvPr/>
        </p:nvSpPr>
        <p:spPr>
          <a:xfrm>
            <a:off x="473350" y="1908175"/>
            <a:ext cx="5845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Listo, ahora solo necesitamos avisarle a Python y Django cual será la URL que nos llevará a la vista que creamos. Eso lo hacemos en el archivo </a:t>
            </a:r>
            <a:r>
              <a:rPr b="1" lang="es" sz="1350">
                <a:latin typeface="DM Sans"/>
                <a:ea typeface="DM Sans"/>
                <a:cs typeface="DM Sans"/>
                <a:sym typeface="DM Sans"/>
              </a:rPr>
              <a:t>urls.py</a:t>
            </a:r>
            <a:r>
              <a:rPr lang="es" sz="1350">
                <a:latin typeface="DM Sans"/>
                <a:ea typeface="DM Sans"/>
                <a:cs typeface="DM Sans"/>
                <a:sym typeface="DM Sans"/>
              </a:rPr>
              <a:t>.</a:t>
            </a:r>
            <a:endParaRPr sz="1350">
              <a:latin typeface="DM Sans"/>
              <a:ea typeface="DM Sans"/>
              <a:cs typeface="DM Sans"/>
              <a:sym typeface="DM Sans"/>
            </a:endParaRPr>
          </a:p>
        </p:txBody>
      </p:sp>
      <p:pic>
        <p:nvPicPr>
          <p:cNvPr id="493" name="Google Shape;493;p100"/>
          <p:cNvPicPr preferRelativeResize="0"/>
          <p:nvPr/>
        </p:nvPicPr>
        <p:blipFill>
          <a:blip r:embed="rId3">
            <a:alphaModFix/>
          </a:blip>
          <a:stretch>
            <a:fillRect/>
          </a:stretch>
        </p:blipFill>
        <p:spPr>
          <a:xfrm>
            <a:off x="972125" y="2915272"/>
            <a:ext cx="6959376" cy="1674600"/>
          </a:xfrm>
          <a:prstGeom prst="rect">
            <a:avLst/>
          </a:prstGeom>
          <a:noFill/>
          <a:ln cap="flat" cmpd="sng" w="9525">
            <a:solidFill>
              <a:schemeClr val="accent6"/>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0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Nuestro primer view</a:t>
            </a:r>
            <a:endParaRPr b="1" sz="4000">
              <a:solidFill>
                <a:schemeClr val="dk1"/>
              </a:solidFill>
              <a:latin typeface="DM Sans"/>
              <a:ea typeface="DM Sans"/>
              <a:cs typeface="DM Sans"/>
              <a:sym typeface="DM Sans"/>
            </a:endParaRPr>
          </a:p>
        </p:txBody>
      </p:sp>
      <p:sp>
        <p:nvSpPr>
          <p:cNvPr id="499" name="Google Shape;499;p101"/>
          <p:cNvSpPr txBox="1"/>
          <p:nvPr/>
        </p:nvSpPr>
        <p:spPr>
          <a:xfrm>
            <a:off x="473350" y="1908175"/>
            <a:ext cx="5845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esto debemos primero importar </a:t>
            </a:r>
            <a:r>
              <a:rPr b="1" lang="es" sz="1350">
                <a:highlight>
                  <a:srgbClr val="EAFF6A"/>
                </a:highlight>
                <a:latin typeface="DM Sans"/>
                <a:ea typeface="DM Sans"/>
                <a:cs typeface="DM Sans"/>
                <a:sym typeface="DM Sans"/>
              </a:rPr>
              <a:t>Proyecto1.views </a:t>
            </a:r>
            <a:r>
              <a:rPr lang="es" sz="1350">
                <a:latin typeface="DM Sans"/>
                <a:ea typeface="DM Sans"/>
                <a:cs typeface="DM Sans"/>
                <a:sym typeface="DM Sans"/>
              </a:rPr>
              <a:t>y generar el vínculo entre una url y la vista, nos debería quedar así:</a:t>
            </a:r>
            <a:endParaRPr sz="1350">
              <a:latin typeface="DM Sans"/>
              <a:ea typeface="DM Sans"/>
              <a:cs typeface="DM Sans"/>
              <a:sym typeface="DM Sans"/>
            </a:endParaRPr>
          </a:p>
        </p:txBody>
      </p:sp>
      <p:pic>
        <p:nvPicPr>
          <p:cNvPr id="500" name="Google Shape;500;p101"/>
          <p:cNvPicPr preferRelativeResize="0"/>
          <p:nvPr/>
        </p:nvPicPr>
        <p:blipFill>
          <a:blip r:embed="rId3">
            <a:alphaModFix/>
          </a:blip>
          <a:stretch>
            <a:fillRect/>
          </a:stretch>
        </p:blipFill>
        <p:spPr>
          <a:xfrm>
            <a:off x="972125" y="2915272"/>
            <a:ext cx="6959376" cy="1674600"/>
          </a:xfrm>
          <a:prstGeom prst="rect">
            <a:avLst/>
          </a:prstGeom>
          <a:noFill/>
          <a:ln cap="flat" cmpd="sng" w="9525">
            <a:solidFill>
              <a:schemeClr val="accent6"/>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7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250" name="Google Shape;250;p7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251" name="Google Shape;251;p7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0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Nuestro primer view</a:t>
            </a:r>
            <a:endParaRPr b="1" sz="4000">
              <a:solidFill>
                <a:schemeClr val="dk1"/>
              </a:solidFill>
              <a:latin typeface="DM Sans"/>
              <a:ea typeface="DM Sans"/>
              <a:cs typeface="DM Sans"/>
              <a:sym typeface="DM Sans"/>
            </a:endParaRPr>
          </a:p>
        </p:txBody>
      </p:sp>
      <p:sp>
        <p:nvSpPr>
          <p:cNvPr id="506" name="Google Shape;506;p102"/>
          <p:cNvSpPr txBox="1"/>
          <p:nvPr/>
        </p:nvSpPr>
        <p:spPr>
          <a:xfrm>
            <a:off x="473350" y="1908175"/>
            <a:ext cx="5845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Solo resta probar que funcione lo que hicimos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esto nos apoyamos en lo visto anteriormente y arrancamos el servidor de la siguiente manera: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highlight>
                  <a:srgbClr val="EAFF6A"/>
                </a:highlight>
                <a:latin typeface="DM Sans"/>
                <a:ea typeface="DM Sans"/>
                <a:cs typeface="DM Sans"/>
                <a:sym typeface="DM Sans"/>
              </a:rPr>
              <a:t>python manage.py runserver</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0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Nuestro primer view</a:t>
            </a:r>
            <a:endParaRPr b="1" sz="4000">
              <a:solidFill>
                <a:schemeClr val="dk1"/>
              </a:solidFill>
              <a:latin typeface="DM Sans"/>
              <a:ea typeface="DM Sans"/>
              <a:cs typeface="DM Sans"/>
              <a:sym typeface="DM Sans"/>
            </a:endParaRPr>
          </a:p>
        </p:txBody>
      </p:sp>
      <p:sp>
        <p:nvSpPr>
          <p:cNvPr id="512" name="Google Shape;512;p103"/>
          <p:cNvSpPr txBox="1"/>
          <p:nvPr/>
        </p:nvSpPr>
        <p:spPr>
          <a:xfrm>
            <a:off x="473350" y="1908175"/>
            <a:ext cx="584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Luego entramos a:   </a:t>
            </a:r>
            <a:r>
              <a:rPr b="1" lang="es" sz="1350">
                <a:highlight>
                  <a:srgbClr val="EAFF6A"/>
                </a:highlight>
                <a:latin typeface="DM Sans"/>
                <a:ea typeface="DM Sans"/>
                <a:cs typeface="DM Sans"/>
                <a:sym typeface="DM Sans"/>
              </a:rPr>
              <a:t>http://127.0.0.1:8000/saludo/</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Ya podemos ver nuestra primer página, o mejor dicho nuestra vista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13" name="Google Shape;513;p103"/>
          <p:cNvPicPr preferRelativeResize="0"/>
          <p:nvPr/>
        </p:nvPicPr>
        <p:blipFill>
          <a:blip r:embed="rId3">
            <a:alphaModFix/>
          </a:blip>
          <a:stretch>
            <a:fillRect/>
          </a:stretch>
        </p:blipFill>
        <p:spPr>
          <a:xfrm>
            <a:off x="1277700" y="2756375"/>
            <a:ext cx="5280150" cy="1933275"/>
          </a:xfrm>
          <a:prstGeom prst="rect">
            <a:avLst/>
          </a:prstGeom>
          <a:noFill/>
          <a:ln>
            <a:noFill/>
          </a:ln>
        </p:spPr>
      </p:pic>
      <p:pic>
        <p:nvPicPr>
          <p:cNvPr id="514" name="Google Shape;514;p103"/>
          <p:cNvPicPr preferRelativeResize="0"/>
          <p:nvPr/>
        </p:nvPicPr>
        <p:blipFill>
          <a:blip r:embed="rId4">
            <a:alphaModFix/>
          </a:blip>
          <a:stretch>
            <a:fillRect/>
          </a:stretch>
        </p:blipFill>
        <p:spPr>
          <a:xfrm flipH="1" rot="-4">
            <a:off x="7008026" y="2836251"/>
            <a:ext cx="1247075" cy="11062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0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Agregar otra view</a:t>
            </a:r>
            <a:endParaRPr b="1" sz="4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0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Agregar otra view</a:t>
            </a:r>
            <a:endParaRPr b="1" sz="4000">
              <a:solidFill>
                <a:schemeClr val="dk1"/>
              </a:solidFill>
              <a:latin typeface="DM Sans"/>
              <a:ea typeface="DM Sans"/>
              <a:cs typeface="DM Sans"/>
              <a:sym typeface="DM Sans"/>
            </a:endParaRPr>
          </a:p>
        </p:txBody>
      </p:sp>
      <p:sp>
        <p:nvSpPr>
          <p:cNvPr id="525" name="Google Shape;525;p105"/>
          <p:cNvSpPr txBox="1"/>
          <p:nvPr/>
        </p:nvSpPr>
        <p:spPr>
          <a:xfrm>
            <a:off x="473350" y="1908175"/>
            <a:ext cx="5845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Hagamos lo mismo para ver lo sencillo que ha sido: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26" name="Google Shape;526;p105"/>
          <p:cNvPicPr preferRelativeResize="0"/>
          <p:nvPr/>
        </p:nvPicPr>
        <p:blipFill>
          <a:blip r:embed="rId3">
            <a:alphaModFix/>
          </a:blip>
          <a:stretch>
            <a:fillRect/>
          </a:stretch>
        </p:blipFill>
        <p:spPr>
          <a:xfrm>
            <a:off x="799075" y="2397250"/>
            <a:ext cx="3368837" cy="1830251"/>
          </a:xfrm>
          <a:prstGeom prst="rect">
            <a:avLst/>
          </a:prstGeom>
          <a:noFill/>
          <a:ln>
            <a:noFill/>
          </a:ln>
        </p:spPr>
      </p:pic>
      <p:pic>
        <p:nvPicPr>
          <p:cNvPr id="527" name="Google Shape;527;p105"/>
          <p:cNvPicPr preferRelativeResize="0"/>
          <p:nvPr/>
        </p:nvPicPr>
        <p:blipFill>
          <a:blip r:embed="rId4">
            <a:alphaModFix/>
          </a:blip>
          <a:stretch>
            <a:fillRect/>
          </a:stretch>
        </p:blipFill>
        <p:spPr>
          <a:xfrm>
            <a:off x="4575555" y="2414282"/>
            <a:ext cx="3368845" cy="1813211"/>
          </a:xfrm>
          <a:prstGeom prst="rect">
            <a:avLst/>
          </a:prstGeom>
          <a:noFill/>
          <a:ln>
            <a:noFill/>
          </a:ln>
        </p:spPr>
      </p:pic>
      <p:sp>
        <p:nvSpPr>
          <p:cNvPr id="528" name="Google Shape;528;p105"/>
          <p:cNvSpPr/>
          <p:nvPr/>
        </p:nvSpPr>
        <p:spPr>
          <a:xfrm>
            <a:off x="823013" y="3365209"/>
            <a:ext cx="3321000" cy="538200"/>
          </a:xfrm>
          <a:prstGeom prst="rect">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5"/>
          <p:cNvSpPr/>
          <p:nvPr/>
        </p:nvSpPr>
        <p:spPr>
          <a:xfrm>
            <a:off x="4824471" y="3793713"/>
            <a:ext cx="2406300" cy="210300"/>
          </a:xfrm>
          <a:prstGeom prst="rect">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 name="Google Shape;530;p105"/>
          <p:cNvCxnSpPr/>
          <p:nvPr/>
        </p:nvCxnSpPr>
        <p:spPr>
          <a:xfrm rot="10800000">
            <a:off x="2322625" y="3903400"/>
            <a:ext cx="520800" cy="752700"/>
          </a:xfrm>
          <a:prstGeom prst="straightConnector1">
            <a:avLst/>
          </a:prstGeom>
          <a:noFill/>
          <a:ln cap="flat" cmpd="sng" w="19050">
            <a:solidFill>
              <a:srgbClr val="EAFF6A"/>
            </a:solidFill>
            <a:prstDash val="solid"/>
            <a:round/>
            <a:headEnd len="med" w="med" type="none"/>
            <a:tailEnd len="med" w="med" type="oval"/>
          </a:ln>
        </p:spPr>
      </p:cxnSp>
      <p:sp>
        <p:nvSpPr>
          <p:cNvPr id="531" name="Google Shape;531;p105"/>
          <p:cNvSpPr txBox="1"/>
          <p:nvPr/>
        </p:nvSpPr>
        <p:spPr>
          <a:xfrm>
            <a:off x="2843421" y="4369515"/>
            <a:ext cx="35553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highlight>
                  <a:srgbClr val="EAFF6A"/>
                </a:highlight>
                <a:latin typeface="DM Sans"/>
                <a:ea typeface="DM Sans"/>
                <a:cs typeface="DM Sans"/>
                <a:sym typeface="DM Sans"/>
              </a:rPr>
              <a:t>Podemos poner comandos HTML 😎</a:t>
            </a:r>
            <a:endParaRPr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0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Pasaje de parámetros</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0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a:t>
            </a:r>
            <a:endParaRPr b="1" sz="4000">
              <a:solidFill>
                <a:schemeClr val="dk1"/>
              </a:solidFill>
              <a:latin typeface="DM Sans"/>
              <a:ea typeface="DM Sans"/>
              <a:cs typeface="DM Sans"/>
              <a:sym typeface="DM Sans"/>
            </a:endParaRPr>
          </a:p>
        </p:txBody>
      </p:sp>
      <p:sp>
        <p:nvSpPr>
          <p:cNvPr id="542" name="Google Shape;542;p107"/>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Muchas veces queremos mostrar en una vista el resultado de algún proceso interno realizado en Python, esto es básicamente enviar parámetros por medio de la vista.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Veamos cómo se hace, es muy simple y parecido a la anterior. </a:t>
            </a:r>
            <a:endParaRPr b="1" sz="1350">
              <a:latin typeface="DM Sans"/>
              <a:ea typeface="DM Sans"/>
              <a:cs typeface="DM Sans"/>
              <a:sym typeface="DM Sans"/>
            </a:endParaRPr>
          </a:p>
        </p:txBody>
      </p:sp>
      <p:pic>
        <p:nvPicPr>
          <p:cNvPr id="543" name="Google Shape;543;p107"/>
          <p:cNvPicPr preferRelativeResize="0"/>
          <p:nvPr/>
        </p:nvPicPr>
        <p:blipFill>
          <a:blip r:embed="rId3">
            <a:alphaModFix/>
          </a:blip>
          <a:stretch>
            <a:fillRect/>
          </a:stretch>
        </p:blipFill>
        <p:spPr>
          <a:xfrm>
            <a:off x="7659488" y="2236125"/>
            <a:ext cx="671226" cy="6712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10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549" name="Google Shape;549;p108"/>
          <p:cNvSpPr txBox="1"/>
          <p:nvPr/>
        </p:nvSpPr>
        <p:spPr>
          <a:xfrm>
            <a:off x="473350"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Así es el proceso de creación de una nueva vista que muestra </a:t>
            </a:r>
            <a:r>
              <a:rPr b="1" lang="es" sz="1350">
                <a:highlight>
                  <a:srgbClr val="EAFF6A"/>
                </a:highlight>
                <a:latin typeface="DM Sans"/>
                <a:ea typeface="DM Sans"/>
                <a:cs typeface="DM Sans"/>
                <a:sym typeface="DM Sans"/>
              </a:rPr>
              <a:t>DíaDeHoy.</a:t>
            </a:r>
            <a:endParaRPr b="1" sz="1350">
              <a:highlight>
                <a:srgbClr val="EAFF6A"/>
              </a:highlight>
              <a:latin typeface="DM Sans"/>
              <a:ea typeface="DM Sans"/>
              <a:cs typeface="DM Sans"/>
              <a:sym typeface="DM Sans"/>
            </a:endParaRPr>
          </a:p>
        </p:txBody>
      </p:sp>
      <p:pic>
        <p:nvPicPr>
          <p:cNvPr id="550" name="Google Shape;550;p108"/>
          <p:cNvPicPr preferRelativeResize="0"/>
          <p:nvPr/>
        </p:nvPicPr>
        <p:blipFill>
          <a:blip r:embed="rId3">
            <a:alphaModFix/>
          </a:blip>
          <a:stretch>
            <a:fillRect/>
          </a:stretch>
        </p:blipFill>
        <p:spPr>
          <a:xfrm>
            <a:off x="572075" y="3240900"/>
            <a:ext cx="3781225" cy="1510800"/>
          </a:xfrm>
          <a:prstGeom prst="rect">
            <a:avLst/>
          </a:prstGeom>
          <a:noFill/>
          <a:ln>
            <a:noFill/>
          </a:ln>
        </p:spPr>
      </p:pic>
      <p:pic>
        <p:nvPicPr>
          <p:cNvPr id="551" name="Google Shape;551;p108"/>
          <p:cNvPicPr preferRelativeResize="0"/>
          <p:nvPr/>
        </p:nvPicPr>
        <p:blipFill>
          <a:blip r:embed="rId4">
            <a:alphaModFix/>
          </a:blip>
          <a:stretch>
            <a:fillRect/>
          </a:stretch>
        </p:blipFill>
        <p:spPr>
          <a:xfrm>
            <a:off x="4751025" y="1358413"/>
            <a:ext cx="4003425" cy="1606025"/>
          </a:xfrm>
          <a:prstGeom prst="rect">
            <a:avLst/>
          </a:prstGeom>
          <a:noFill/>
          <a:ln>
            <a:noFill/>
          </a:ln>
        </p:spPr>
      </p:pic>
      <p:pic>
        <p:nvPicPr>
          <p:cNvPr id="552" name="Google Shape;552;p108"/>
          <p:cNvPicPr preferRelativeResize="0"/>
          <p:nvPr/>
        </p:nvPicPr>
        <p:blipFill>
          <a:blip r:embed="rId5">
            <a:alphaModFix/>
          </a:blip>
          <a:stretch>
            <a:fillRect/>
          </a:stretch>
        </p:blipFill>
        <p:spPr>
          <a:xfrm>
            <a:off x="4694002" y="3311575"/>
            <a:ext cx="4060447" cy="1281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0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Parámetros</a:t>
            </a:r>
            <a:r>
              <a:rPr b="1" lang="es" sz="4000">
                <a:solidFill>
                  <a:schemeClr val="dk1"/>
                </a:solidFill>
                <a:latin typeface="DM Sans"/>
                <a:ea typeface="DM Sans"/>
                <a:cs typeface="DM Sans"/>
                <a:sym typeface="DM Sans"/>
              </a:rPr>
              <a:t> desde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la URL</a:t>
            </a:r>
            <a:endParaRPr b="1" sz="4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1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a:t>
            </a:r>
            <a:endParaRPr b="1" sz="4000">
              <a:solidFill>
                <a:schemeClr val="dk1"/>
              </a:solidFill>
              <a:latin typeface="DM Sans"/>
              <a:ea typeface="DM Sans"/>
              <a:cs typeface="DM Sans"/>
              <a:sym typeface="DM Sans"/>
            </a:endParaRPr>
          </a:p>
        </p:txBody>
      </p:sp>
      <p:sp>
        <p:nvSpPr>
          <p:cNvPr id="563" name="Google Shape;563;p110"/>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Mi vista puede trabajar sobre algún dato que nos enviar por </a:t>
            </a:r>
            <a:r>
              <a:rPr b="1" lang="es" sz="1350">
                <a:highlight>
                  <a:srgbClr val="EAFF6A"/>
                </a:highlight>
                <a:latin typeface="DM Sans"/>
                <a:ea typeface="DM Sans"/>
                <a:cs typeface="DM Sans"/>
                <a:sym typeface="DM Sans"/>
              </a:rPr>
              <a:t>url</a:t>
            </a:r>
            <a:r>
              <a:rPr lang="es" sz="1350">
                <a:latin typeface="DM Sans"/>
                <a:ea typeface="DM Sans"/>
                <a:cs typeface="DM Sans"/>
                <a:sym typeface="DM Sans"/>
              </a:rPr>
              <a:t>, veamos cómo funciona así la respuesta aparece sola:</a:t>
            </a:r>
            <a:endParaRPr sz="1350">
              <a:latin typeface="DM Sans"/>
              <a:ea typeface="DM Sans"/>
              <a:cs typeface="DM Sans"/>
              <a:sym typeface="DM Sans"/>
            </a:endParaRPr>
          </a:p>
        </p:txBody>
      </p:sp>
      <p:pic>
        <p:nvPicPr>
          <p:cNvPr id="564" name="Google Shape;564;p110"/>
          <p:cNvPicPr preferRelativeResize="0"/>
          <p:nvPr/>
        </p:nvPicPr>
        <p:blipFill>
          <a:blip r:embed="rId3">
            <a:alphaModFix/>
          </a:blip>
          <a:stretch>
            <a:fillRect/>
          </a:stretch>
        </p:blipFill>
        <p:spPr>
          <a:xfrm>
            <a:off x="4744688" y="1471625"/>
            <a:ext cx="3619975" cy="1100125"/>
          </a:xfrm>
          <a:prstGeom prst="rect">
            <a:avLst/>
          </a:prstGeom>
          <a:noFill/>
          <a:ln>
            <a:noFill/>
          </a:ln>
        </p:spPr>
      </p:pic>
      <p:pic>
        <p:nvPicPr>
          <p:cNvPr id="565" name="Google Shape;565;p110"/>
          <p:cNvPicPr preferRelativeResize="0"/>
          <p:nvPr/>
        </p:nvPicPr>
        <p:blipFill>
          <a:blip r:embed="rId4">
            <a:alphaModFix/>
          </a:blip>
          <a:stretch>
            <a:fillRect/>
          </a:stretch>
        </p:blipFill>
        <p:spPr>
          <a:xfrm>
            <a:off x="5274900" y="2924213"/>
            <a:ext cx="2559550" cy="1522175"/>
          </a:xfrm>
          <a:prstGeom prst="rect">
            <a:avLst/>
          </a:prstGeom>
          <a:noFill/>
          <a:ln>
            <a:noFill/>
          </a:ln>
        </p:spPr>
      </p:pic>
      <p:pic>
        <p:nvPicPr>
          <p:cNvPr id="566" name="Google Shape;566;p110"/>
          <p:cNvPicPr preferRelativeResize="0"/>
          <p:nvPr/>
        </p:nvPicPr>
        <p:blipFill>
          <a:blip r:embed="rId5">
            <a:alphaModFix/>
          </a:blip>
          <a:stretch>
            <a:fillRect/>
          </a:stretch>
        </p:blipFill>
        <p:spPr>
          <a:xfrm>
            <a:off x="528513" y="2961388"/>
            <a:ext cx="3724275" cy="1447800"/>
          </a:xfrm>
          <a:prstGeom prst="rect">
            <a:avLst/>
          </a:prstGeom>
          <a:noFill/>
          <a:ln>
            <a:noFill/>
          </a:ln>
        </p:spPr>
      </p:pic>
      <p:sp>
        <p:nvSpPr>
          <p:cNvPr id="567" name="Google Shape;567;p110"/>
          <p:cNvSpPr/>
          <p:nvPr/>
        </p:nvSpPr>
        <p:spPr>
          <a:xfrm>
            <a:off x="473350" y="4021375"/>
            <a:ext cx="417600" cy="2268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110"/>
          <p:cNvPicPr preferRelativeResize="0"/>
          <p:nvPr/>
        </p:nvPicPr>
        <p:blipFill>
          <a:blip r:embed="rId3">
            <a:alphaModFix/>
          </a:blip>
          <a:stretch>
            <a:fillRect/>
          </a:stretch>
        </p:blipFill>
        <p:spPr>
          <a:xfrm>
            <a:off x="4689513" y="1471625"/>
            <a:ext cx="3619975" cy="1100125"/>
          </a:xfrm>
          <a:prstGeom prst="rect">
            <a:avLst/>
          </a:prstGeom>
          <a:noFill/>
          <a:ln>
            <a:noFill/>
          </a:ln>
        </p:spPr>
      </p:pic>
      <p:pic>
        <p:nvPicPr>
          <p:cNvPr id="569" name="Google Shape;569;p110"/>
          <p:cNvPicPr preferRelativeResize="0"/>
          <p:nvPr/>
        </p:nvPicPr>
        <p:blipFill>
          <a:blip r:embed="rId4">
            <a:alphaModFix/>
          </a:blip>
          <a:stretch>
            <a:fillRect/>
          </a:stretch>
        </p:blipFill>
        <p:spPr>
          <a:xfrm>
            <a:off x="5219725" y="2924213"/>
            <a:ext cx="2559550" cy="1522175"/>
          </a:xfrm>
          <a:prstGeom prst="rect">
            <a:avLst/>
          </a:prstGeom>
          <a:noFill/>
          <a:ln>
            <a:noFill/>
          </a:ln>
        </p:spPr>
      </p:pic>
      <p:pic>
        <p:nvPicPr>
          <p:cNvPr id="570" name="Google Shape;570;p110"/>
          <p:cNvPicPr preferRelativeResize="0"/>
          <p:nvPr/>
        </p:nvPicPr>
        <p:blipFill>
          <a:blip r:embed="rId5">
            <a:alphaModFix/>
          </a:blip>
          <a:stretch>
            <a:fillRect/>
          </a:stretch>
        </p:blipFill>
        <p:spPr>
          <a:xfrm>
            <a:off x="473338" y="2961388"/>
            <a:ext cx="3724275" cy="1447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11"/>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Plantillas Django</a:t>
            </a:r>
            <a:endParaRPr b="1" sz="4000">
              <a:solidFill>
                <a:srgbClr val="83AEFB"/>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7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257" name="Google Shape;257;p76"/>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258" name="Google Shape;258;p76"/>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Realizar </a:t>
            </a:r>
            <a:r>
              <a:rPr lang="es" sz="1350">
                <a:solidFill>
                  <a:schemeClr val="lt1"/>
                </a:solidFill>
                <a:latin typeface="DM Sans"/>
                <a:ea typeface="DM Sans"/>
                <a:cs typeface="DM Sans"/>
                <a:sym typeface="DM Sans"/>
              </a:rPr>
              <a:t>los comandos básicos de Django. </a:t>
            </a:r>
            <a:endParaRPr sz="1350">
              <a:solidFill>
                <a:schemeClr val="lt1"/>
              </a:solidFill>
              <a:latin typeface="DM Sans"/>
              <a:ea typeface="DM Sans"/>
              <a:cs typeface="DM Sans"/>
              <a:sym typeface="DM Sans"/>
            </a:endParaRPr>
          </a:p>
        </p:txBody>
      </p:sp>
      <p:pic>
        <p:nvPicPr>
          <p:cNvPr id="259" name="Google Shape;259;p76"/>
          <p:cNvPicPr preferRelativeResize="0"/>
          <p:nvPr/>
        </p:nvPicPr>
        <p:blipFill>
          <a:blip r:embed="rId3">
            <a:alphaModFix/>
          </a:blip>
          <a:stretch>
            <a:fillRect/>
          </a:stretch>
        </p:blipFill>
        <p:spPr>
          <a:xfrm>
            <a:off x="2172138" y="2277625"/>
            <a:ext cx="196975" cy="196975"/>
          </a:xfrm>
          <a:prstGeom prst="rect">
            <a:avLst/>
          </a:prstGeom>
          <a:noFill/>
          <a:ln>
            <a:noFill/>
          </a:ln>
        </p:spPr>
      </p:pic>
      <p:sp>
        <p:nvSpPr>
          <p:cNvPr id="260" name="Google Shape;260;p76"/>
          <p:cNvSpPr txBox="1"/>
          <p:nvPr/>
        </p:nvSpPr>
        <p:spPr>
          <a:xfrm>
            <a:off x="2690561" y="21819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Utilizar </a:t>
            </a:r>
            <a:r>
              <a:rPr lang="es" sz="1350">
                <a:solidFill>
                  <a:schemeClr val="lt1"/>
                </a:solidFill>
                <a:latin typeface="DM Sans"/>
                <a:ea typeface="DM Sans"/>
                <a:cs typeface="DM Sans"/>
                <a:sym typeface="DM Sans"/>
              </a:rPr>
              <a:t>MVC creando las primeras vistas.</a:t>
            </a:r>
            <a:endParaRPr sz="1350">
              <a:solidFill>
                <a:schemeClr val="lt1"/>
              </a:solidFill>
              <a:latin typeface="DM Sans"/>
              <a:ea typeface="DM Sans"/>
              <a:cs typeface="DM Sans"/>
              <a:sym typeface="DM Sans"/>
            </a:endParaRPr>
          </a:p>
        </p:txBody>
      </p:sp>
      <p:pic>
        <p:nvPicPr>
          <p:cNvPr id="261" name="Google Shape;261;p76"/>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262" name="Google Shape;262;p76"/>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Aplicar </a:t>
            </a:r>
            <a:r>
              <a:rPr lang="es" sz="1350">
                <a:solidFill>
                  <a:schemeClr val="lt1"/>
                </a:solidFill>
                <a:latin typeface="DM Sans"/>
                <a:ea typeface="DM Sans"/>
                <a:cs typeface="DM Sans"/>
                <a:sym typeface="DM Sans"/>
              </a:rPr>
              <a:t>el uso de templates</a:t>
            </a:r>
            <a:endParaRPr sz="1350">
              <a:solidFill>
                <a:schemeClr val="lt1"/>
              </a:solidFill>
              <a:latin typeface="DM Sans"/>
              <a:ea typeface="DM Sans"/>
              <a:cs typeface="DM Sans"/>
              <a:sym typeface="DM Sans"/>
            </a:endParaRPr>
          </a:p>
        </p:txBody>
      </p:sp>
      <p:cxnSp>
        <p:nvCxnSpPr>
          <p:cNvPr id="263" name="Google Shape;263;p76"/>
          <p:cNvCxnSpPr>
            <a:stCxn id="257" idx="2"/>
            <a:endCxn id="259" idx="0"/>
          </p:cNvCxnSpPr>
          <p:nvPr/>
        </p:nvCxnSpPr>
        <p:spPr>
          <a:xfrm flipH="1" rot="-5400000">
            <a:off x="2003625" y="2009587"/>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cxnSp>
        <p:nvCxnSpPr>
          <p:cNvPr id="264" name="Google Shape;264;p76"/>
          <p:cNvCxnSpPr>
            <a:stCxn id="259" idx="2"/>
            <a:endCxn id="261" idx="0"/>
          </p:cNvCxnSpPr>
          <p:nvPr/>
        </p:nvCxnSpPr>
        <p:spPr>
          <a:xfrm flipH="1" rot="-5400000">
            <a:off x="2003325" y="2741900"/>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1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Plantillas</a:t>
            </a:r>
            <a:endParaRPr b="1" sz="40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1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 </a:t>
            </a:r>
            <a:endParaRPr b="1" sz="4000">
              <a:solidFill>
                <a:schemeClr val="dk1"/>
              </a:solidFill>
              <a:latin typeface="DM Sans"/>
              <a:ea typeface="DM Sans"/>
              <a:cs typeface="DM Sans"/>
              <a:sym typeface="DM Sans"/>
            </a:endParaRPr>
          </a:p>
        </p:txBody>
      </p:sp>
      <p:sp>
        <p:nvSpPr>
          <p:cNvPr id="586" name="Google Shape;586;p113"/>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Son archivos que nos permiten separar la vista de la estética, es decir guardar en un archivo separado de todo lo que guardábamos en “documento”, para así enviar por la HttpsResponse.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87" name="Google Shape;587;p113"/>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highlight>
                  <a:srgbClr val="EAFF6A"/>
                </a:highlight>
                <a:latin typeface="DM Sans"/>
                <a:ea typeface="DM Sans"/>
                <a:cs typeface="DM Sans"/>
                <a:sym typeface="DM Sans"/>
              </a:rPr>
              <a:t>Entonces, ¿podríamos decir que así se crea un template?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¡Exacto!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Recordemos que Django se basaba en Modelo,Vista, Template. </a:t>
            </a:r>
            <a:r>
              <a:rPr lang="es" sz="1350">
                <a:solidFill>
                  <a:schemeClr val="dk1"/>
                </a:solidFill>
                <a:latin typeface="DM Sans"/>
                <a:ea typeface="DM Sans"/>
                <a:cs typeface="DM Sans"/>
                <a:sym typeface="DM Sans"/>
              </a:rPr>
              <a:t> </a:t>
            </a:r>
            <a:endParaRPr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114"/>
          <p:cNvGrpSpPr/>
          <p:nvPr/>
        </p:nvGrpSpPr>
        <p:grpSpPr>
          <a:xfrm>
            <a:off x="4202556" y="994173"/>
            <a:ext cx="738900" cy="738900"/>
            <a:chOff x="974706" y="2467173"/>
            <a:chExt cx="738900" cy="738900"/>
          </a:xfrm>
        </p:grpSpPr>
        <p:sp>
          <p:nvSpPr>
            <p:cNvPr id="593" name="Google Shape;593;p11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11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95" name="Google Shape;595;p114"/>
          <p:cNvSpPr txBox="1"/>
          <p:nvPr/>
        </p:nvSpPr>
        <p:spPr>
          <a:xfrm>
            <a:off x="1461300" y="194055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Creando nuestro primer template.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96" name="Google Shape;596;p11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 20 minutos</a:t>
            </a:r>
            <a:endParaRPr b="1" sz="2000">
              <a:solidFill>
                <a:srgbClr val="83AEFB"/>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grpSp>
        <p:nvGrpSpPr>
          <p:cNvPr id="601" name="Google Shape;601;p115"/>
          <p:cNvGrpSpPr/>
          <p:nvPr/>
        </p:nvGrpSpPr>
        <p:grpSpPr>
          <a:xfrm>
            <a:off x="457347" y="468297"/>
            <a:ext cx="431074" cy="431074"/>
            <a:chOff x="974706" y="2467173"/>
            <a:chExt cx="738900" cy="738900"/>
          </a:xfrm>
        </p:grpSpPr>
        <p:sp>
          <p:nvSpPr>
            <p:cNvPr id="602" name="Google Shape;602;p11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3" name="Google Shape;603;p11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04" name="Google Shape;604;p115"/>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nuestro primer template. </a:t>
            </a:r>
            <a:endParaRPr b="1" sz="4000">
              <a:solidFill>
                <a:schemeClr val="dk1"/>
              </a:solidFill>
              <a:latin typeface="DM Sans"/>
              <a:ea typeface="DM Sans"/>
              <a:cs typeface="DM Sans"/>
              <a:sym typeface="DM Sans"/>
            </a:endParaRPr>
          </a:p>
        </p:txBody>
      </p:sp>
      <p:pic>
        <p:nvPicPr>
          <p:cNvPr id="605" name="Google Shape;605;p11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06" name="Google Shape;606;p115"/>
          <p:cNvSpPr txBox="1"/>
          <p:nvPr/>
        </p:nvSpPr>
        <p:spPr>
          <a:xfrm>
            <a:off x="549525" y="2710938"/>
            <a:ext cx="4987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Vamos a crear nuestro primer template. Esto necesitará de un “template”, propiamente dicho, es decir, lo que se muestra. Además, necesitaremos un “contexto”, esto es, para manejar contenido que cambia, por ejemplo nuestro nombre en el ejercicio anterior. Y por último crear un “render” es decir, una transformación a página web.</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07" name="Google Shape;607;p11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1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pSp>
        <p:nvGrpSpPr>
          <p:cNvPr id="613" name="Google Shape;613;p116"/>
          <p:cNvGrpSpPr/>
          <p:nvPr/>
        </p:nvGrpSpPr>
        <p:grpSpPr>
          <a:xfrm>
            <a:off x="386938" y="1772625"/>
            <a:ext cx="587100" cy="600300"/>
            <a:chOff x="-5909287" y="3037650"/>
            <a:chExt cx="587100" cy="600300"/>
          </a:xfrm>
        </p:grpSpPr>
        <p:sp>
          <p:nvSpPr>
            <p:cNvPr id="614" name="Google Shape;614;p116"/>
            <p:cNvSpPr/>
            <p:nvPr/>
          </p:nvSpPr>
          <p:spPr>
            <a:xfrm>
              <a:off x="-5909287" y="304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6"/>
            <p:cNvSpPr txBox="1"/>
            <p:nvPr/>
          </p:nvSpPr>
          <p:spPr>
            <a:xfrm>
              <a:off x="-5822875" y="30376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grpSp>
      <p:grpSp>
        <p:nvGrpSpPr>
          <p:cNvPr id="616" name="Google Shape;616;p116"/>
          <p:cNvGrpSpPr/>
          <p:nvPr/>
        </p:nvGrpSpPr>
        <p:grpSpPr>
          <a:xfrm>
            <a:off x="5044000" y="1772625"/>
            <a:ext cx="587100" cy="600300"/>
            <a:chOff x="-1166562" y="1599375"/>
            <a:chExt cx="587100" cy="600300"/>
          </a:xfrm>
        </p:grpSpPr>
        <p:sp>
          <p:nvSpPr>
            <p:cNvPr id="617" name="Google Shape;617;p116"/>
            <p:cNvSpPr/>
            <p:nvPr/>
          </p:nvSpPr>
          <p:spPr>
            <a:xfrm>
              <a:off x="-1166562" y="16059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6"/>
            <p:cNvSpPr txBox="1"/>
            <p:nvPr/>
          </p:nvSpPr>
          <p:spPr>
            <a:xfrm>
              <a:off x="-1080175" y="1599375"/>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2</a:t>
              </a:r>
              <a:endParaRPr b="1" sz="3000">
                <a:solidFill>
                  <a:srgbClr val="000000"/>
                </a:solidFill>
                <a:latin typeface="DM Sans"/>
                <a:ea typeface="DM Sans"/>
                <a:cs typeface="DM Sans"/>
                <a:sym typeface="DM Sans"/>
              </a:endParaRPr>
            </a:p>
          </p:txBody>
        </p:sp>
      </p:grpSp>
      <p:pic>
        <p:nvPicPr>
          <p:cNvPr id="619" name="Google Shape;619;p116"/>
          <p:cNvPicPr preferRelativeResize="0"/>
          <p:nvPr/>
        </p:nvPicPr>
        <p:blipFill rotWithShape="1">
          <a:blip r:embed="rId3">
            <a:alphaModFix/>
          </a:blip>
          <a:srcRect b="74400" l="49999" r="39228" t="0"/>
          <a:stretch/>
        </p:blipFill>
        <p:spPr>
          <a:xfrm>
            <a:off x="1121525" y="2851425"/>
            <a:ext cx="3056676" cy="1945600"/>
          </a:xfrm>
          <a:prstGeom prst="rect">
            <a:avLst/>
          </a:prstGeom>
          <a:noFill/>
          <a:ln>
            <a:noFill/>
          </a:ln>
        </p:spPr>
      </p:pic>
      <p:pic>
        <p:nvPicPr>
          <p:cNvPr id="620" name="Google Shape;620;p116"/>
          <p:cNvPicPr preferRelativeResize="0"/>
          <p:nvPr/>
        </p:nvPicPr>
        <p:blipFill>
          <a:blip r:embed="rId4">
            <a:alphaModFix/>
          </a:blip>
          <a:stretch>
            <a:fillRect/>
          </a:stretch>
        </p:blipFill>
        <p:spPr>
          <a:xfrm>
            <a:off x="5637947" y="3420789"/>
            <a:ext cx="3104381" cy="806875"/>
          </a:xfrm>
          <a:prstGeom prst="rect">
            <a:avLst/>
          </a:prstGeom>
          <a:noFill/>
          <a:ln>
            <a:noFill/>
          </a:ln>
        </p:spPr>
      </p:pic>
      <p:sp>
        <p:nvSpPr>
          <p:cNvPr id="621" name="Google Shape;621;p116"/>
          <p:cNvSpPr txBox="1"/>
          <p:nvPr/>
        </p:nvSpPr>
        <p:spPr>
          <a:xfrm>
            <a:off x="1008300" y="1772625"/>
            <a:ext cx="35637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s" sz="1350">
                <a:solidFill>
                  <a:schemeClr val="dk1"/>
                </a:solidFill>
                <a:latin typeface="DM Sans"/>
                <a:ea typeface="DM Sans"/>
                <a:cs typeface="DM Sans"/>
                <a:sym typeface="DM Sans"/>
              </a:rPr>
              <a:t>Dentro del proyecto creamos una carpeta que se puede llamar plantillas.</a:t>
            </a:r>
            <a:endParaRPr sz="1350">
              <a:latin typeface="DM Sans"/>
              <a:ea typeface="DM Sans"/>
              <a:cs typeface="DM Sans"/>
              <a:sym typeface="DM Sans"/>
            </a:endParaRPr>
          </a:p>
        </p:txBody>
      </p:sp>
      <p:sp>
        <p:nvSpPr>
          <p:cNvPr id="622" name="Google Shape;622;p116"/>
          <p:cNvSpPr txBox="1"/>
          <p:nvPr/>
        </p:nvSpPr>
        <p:spPr>
          <a:xfrm>
            <a:off x="5637950" y="1772625"/>
            <a:ext cx="35637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Dentro de esa nueva carpeta creamos un archivo </a:t>
            </a:r>
            <a:r>
              <a:rPr lang="es" sz="1350">
                <a:solidFill>
                  <a:schemeClr val="dk1"/>
                </a:solidFill>
                <a:highlight>
                  <a:srgbClr val="EAFF6A"/>
                </a:highlight>
                <a:latin typeface="DM Sans"/>
                <a:ea typeface="DM Sans"/>
                <a:cs typeface="DM Sans"/>
                <a:sym typeface="DM Sans"/>
              </a:rPr>
              <a:t>template1.html</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1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pSp>
        <p:nvGrpSpPr>
          <p:cNvPr id="628" name="Google Shape;628;p117"/>
          <p:cNvGrpSpPr/>
          <p:nvPr/>
        </p:nvGrpSpPr>
        <p:grpSpPr>
          <a:xfrm>
            <a:off x="386938" y="1772625"/>
            <a:ext cx="587100" cy="600300"/>
            <a:chOff x="-5909287" y="3037650"/>
            <a:chExt cx="587100" cy="600300"/>
          </a:xfrm>
        </p:grpSpPr>
        <p:sp>
          <p:nvSpPr>
            <p:cNvPr id="629" name="Google Shape;629;p117"/>
            <p:cNvSpPr/>
            <p:nvPr/>
          </p:nvSpPr>
          <p:spPr>
            <a:xfrm>
              <a:off x="-5909287" y="304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7"/>
            <p:cNvSpPr txBox="1"/>
            <p:nvPr/>
          </p:nvSpPr>
          <p:spPr>
            <a:xfrm>
              <a:off x="-5822875" y="30376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3</a:t>
              </a:r>
              <a:endParaRPr b="1" sz="3000">
                <a:solidFill>
                  <a:srgbClr val="000000"/>
                </a:solidFill>
                <a:latin typeface="DM Sans"/>
                <a:ea typeface="DM Sans"/>
                <a:cs typeface="DM Sans"/>
                <a:sym typeface="DM Sans"/>
              </a:endParaRPr>
            </a:p>
          </p:txBody>
        </p:sp>
      </p:grpSp>
      <p:sp>
        <p:nvSpPr>
          <p:cNvPr id="631" name="Google Shape;631;p117"/>
          <p:cNvSpPr txBox="1"/>
          <p:nvPr/>
        </p:nvSpPr>
        <p:spPr>
          <a:xfrm>
            <a:off x="1008300" y="1772625"/>
            <a:ext cx="3563700" cy="936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Dentro de </a:t>
            </a:r>
            <a:r>
              <a:rPr lang="es" sz="1350">
                <a:solidFill>
                  <a:schemeClr val="dk1"/>
                </a:solidFill>
                <a:highlight>
                  <a:srgbClr val="EAFF6A"/>
                </a:highlight>
                <a:latin typeface="DM Sans"/>
                <a:ea typeface="DM Sans"/>
                <a:cs typeface="DM Sans"/>
                <a:sym typeface="DM Sans"/>
              </a:rPr>
              <a:t>template1</a:t>
            </a:r>
            <a:r>
              <a:rPr lang="es" sz="1350">
                <a:solidFill>
                  <a:schemeClr val="dk1"/>
                </a:solidFill>
                <a:latin typeface="DM Sans"/>
                <a:ea typeface="DM Sans"/>
                <a:cs typeface="DM Sans"/>
                <a:sym typeface="DM Sans"/>
              </a:rPr>
              <a:t>, escribimos </a:t>
            </a:r>
            <a:r>
              <a:rPr lang="es" sz="1350">
                <a:solidFill>
                  <a:schemeClr val="dk1"/>
                </a:solidFill>
                <a:highlight>
                  <a:srgbClr val="EAFF6A"/>
                </a:highlight>
                <a:latin typeface="DM Sans"/>
                <a:ea typeface="DM Sans"/>
                <a:cs typeface="DM Sans"/>
                <a:sym typeface="DM Sans"/>
              </a:rPr>
              <a:t>html:5</a:t>
            </a:r>
            <a:r>
              <a:rPr lang="es" sz="1350">
                <a:solidFill>
                  <a:schemeClr val="dk1"/>
                </a:solidFill>
                <a:latin typeface="DM Sans"/>
                <a:ea typeface="DM Sans"/>
                <a:cs typeface="DM Sans"/>
                <a:sym typeface="DM Sans"/>
              </a:rPr>
              <a:t> y damos clic en “enter”.</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1000"/>
              </a:spcAft>
              <a:buNone/>
            </a:pPr>
            <a:r>
              <a:rPr lang="es" sz="1350">
                <a:solidFill>
                  <a:schemeClr val="dk1"/>
                </a:solidFill>
                <a:latin typeface="DM Sans"/>
                <a:ea typeface="DM Sans"/>
                <a:cs typeface="DM Sans"/>
                <a:sym typeface="DM Sans"/>
              </a:rPr>
              <a:t>Se crea automáticamente un esqueleto.</a:t>
            </a:r>
            <a:endParaRPr sz="1350">
              <a:solidFill>
                <a:schemeClr val="dk1"/>
              </a:solidFill>
              <a:latin typeface="DM Sans"/>
              <a:ea typeface="DM Sans"/>
              <a:cs typeface="DM Sans"/>
              <a:sym typeface="DM Sans"/>
            </a:endParaRPr>
          </a:p>
        </p:txBody>
      </p:sp>
      <p:pic>
        <p:nvPicPr>
          <p:cNvPr id="632" name="Google Shape;632;p117"/>
          <p:cNvPicPr preferRelativeResize="0"/>
          <p:nvPr/>
        </p:nvPicPr>
        <p:blipFill>
          <a:blip r:embed="rId3">
            <a:alphaModFix/>
          </a:blip>
          <a:stretch>
            <a:fillRect/>
          </a:stretch>
        </p:blipFill>
        <p:spPr>
          <a:xfrm>
            <a:off x="974050" y="2970650"/>
            <a:ext cx="4583450" cy="1313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118"/>
          <p:cNvPicPr preferRelativeResize="0"/>
          <p:nvPr/>
        </p:nvPicPr>
        <p:blipFill>
          <a:blip r:embed="rId3">
            <a:alphaModFix/>
          </a:blip>
          <a:stretch>
            <a:fillRect/>
          </a:stretch>
        </p:blipFill>
        <p:spPr>
          <a:xfrm>
            <a:off x="853500" y="2571738"/>
            <a:ext cx="3718499" cy="2269365"/>
          </a:xfrm>
          <a:prstGeom prst="rect">
            <a:avLst/>
          </a:prstGeom>
          <a:noFill/>
          <a:ln>
            <a:noFill/>
          </a:ln>
        </p:spPr>
      </p:pic>
      <p:pic>
        <p:nvPicPr>
          <p:cNvPr id="638" name="Google Shape;638;p118"/>
          <p:cNvPicPr preferRelativeResize="0"/>
          <p:nvPr/>
        </p:nvPicPr>
        <p:blipFill>
          <a:blip r:embed="rId4">
            <a:alphaModFix/>
          </a:blip>
          <a:stretch>
            <a:fillRect/>
          </a:stretch>
        </p:blipFill>
        <p:spPr>
          <a:xfrm>
            <a:off x="5189805" y="2778060"/>
            <a:ext cx="2946293" cy="1856728"/>
          </a:xfrm>
          <a:prstGeom prst="rect">
            <a:avLst/>
          </a:prstGeom>
          <a:noFill/>
          <a:ln>
            <a:noFill/>
          </a:ln>
        </p:spPr>
      </p:pic>
      <p:sp>
        <p:nvSpPr>
          <p:cNvPr id="639" name="Google Shape;639;p11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pSp>
        <p:nvGrpSpPr>
          <p:cNvPr id="640" name="Google Shape;640;p118"/>
          <p:cNvGrpSpPr/>
          <p:nvPr/>
        </p:nvGrpSpPr>
        <p:grpSpPr>
          <a:xfrm>
            <a:off x="386938" y="1772625"/>
            <a:ext cx="587100" cy="600300"/>
            <a:chOff x="-5909287" y="3037650"/>
            <a:chExt cx="587100" cy="600300"/>
          </a:xfrm>
        </p:grpSpPr>
        <p:sp>
          <p:nvSpPr>
            <p:cNvPr id="641" name="Google Shape;641;p118"/>
            <p:cNvSpPr/>
            <p:nvPr/>
          </p:nvSpPr>
          <p:spPr>
            <a:xfrm>
              <a:off x="-5909287" y="304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8"/>
            <p:cNvSpPr txBox="1"/>
            <p:nvPr/>
          </p:nvSpPr>
          <p:spPr>
            <a:xfrm>
              <a:off x="-5822875" y="30376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4</a:t>
              </a:r>
              <a:endParaRPr b="1" sz="3000">
                <a:solidFill>
                  <a:srgbClr val="000000"/>
                </a:solidFill>
                <a:latin typeface="DM Sans"/>
                <a:ea typeface="DM Sans"/>
                <a:cs typeface="DM Sans"/>
                <a:sym typeface="DM Sans"/>
              </a:endParaRPr>
            </a:p>
          </p:txBody>
        </p:sp>
      </p:grpSp>
      <p:sp>
        <p:nvSpPr>
          <p:cNvPr id="643" name="Google Shape;643;p118"/>
          <p:cNvSpPr txBox="1"/>
          <p:nvPr/>
        </p:nvSpPr>
        <p:spPr>
          <a:xfrm>
            <a:off x="1008300" y="1772625"/>
            <a:ext cx="35637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s" sz="1350">
                <a:solidFill>
                  <a:schemeClr val="dk1"/>
                </a:solidFill>
                <a:latin typeface="DM Sans"/>
                <a:ea typeface="DM Sans"/>
                <a:cs typeface="DM Sans"/>
                <a:sym typeface="DM Sans"/>
              </a:rPr>
              <a:t>Dentro de </a:t>
            </a:r>
            <a:r>
              <a:rPr lang="es" sz="1350">
                <a:solidFill>
                  <a:schemeClr val="dk1"/>
                </a:solidFill>
                <a:highlight>
                  <a:srgbClr val="EAFF6A"/>
                </a:highlight>
                <a:latin typeface="DM Sans"/>
                <a:ea typeface="DM Sans"/>
                <a:cs typeface="DM Sans"/>
                <a:sym typeface="DM Sans"/>
              </a:rPr>
              <a:t>&lt;body&gt;</a:t>
            </a:r>
            <a:r>
              <a:rPr lang="es" sz="1350">
                <a:solidFill>
                  <a:schemeClr val="dk1"/>
                </a:solidFill>
                <a:latin typeface="DM Sans"/>
                <a:ea typeface="DM Sans"/>
                <a:cs typeface="DM Sans"/>
                <a:sym typeface="DM Sans"/>
              </a:rPr>
              <a:t> </a:t>
            </a:r>
            <a:r>
              <a:rPr lang="es" sz="1350">
                <a:solidFill>
                  <a:schemeClr val="dk1"/>
                </a:solidFill>
                <a:highlight>
                  <a:srgbClr val="EAFF6A"/>
                </a:highlight>
                <a:latin typeface="DM Sans"/>
                <a:ea typeface="DM Sans"/>
                <a:cs typeface="DM Sans"/>
                <a:sym typeface="DM Sans"/>
              </a:rPr>
              <a:t>&lt;/body&gt;</a:t>
            </a:r>
            <a:r>
              <a:rPr lang="es" sz="1350">
                <a:solidFill>
                  <a:schemeClr val="dk1"/>
                </a:solidFill>
                <a:latin typeface="DM Sans"/>
                <a:ea typeface="DM Sans"/>
                <a:cs typeface="DM Sans"/>
                <a:sym typeface="DM Sans"/>
              </a:rPr>
              <a:t>, escribimos lo que queremos que se vea en nuestra página web.</a:t>
            </a:r>
            <a:endParaRPr sz="135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1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pSp>
        <p:nvGrpSpPr>
          <p:cNvPr id="649" name="Google Shape;649;p119"/>
          <p:cNvGrpSpPr/>
          <p:nvPr/>
        </p:nvGrpSpPr>
        <p:grpSpPr>
          <a:xfrm>
            <a:off x="386938" y="1772625"/>
            <a:ext cx="587100" cy="600300"/>
            <a:chOff x="-5909287" y="3037650"/>
            <a:chExt cx="587100" cy="600300"/>
          </a:xfrm>
        </p:grpSpPr>
        <p:sp>
          <p:nvSpPr>
            <p:cNvPr id="650" name="Google Shape;650;p119"/>
            <p:cNvSpPr/>
            <p:nvPr/>
          </p:nvSpPr>
          <p:spPr>
            <a:xfrm>
              <a:off x="-5909287" y="304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9"/>
            <p:cNvSpPr txBox="1"/>
            <p:nvPr/>
          </p:nvSpPr>
          <p:spPr>
            <a:xfrm>
              <a:off x="-5822875" y="30376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5</a:t>
              </a:r>
              <a:endParaRPr b="1" sz="3000">
                <a:solidFill>
                  <a:srgbClr val="000000"/>
                </a:solidFill>
                <a:latin typeface="DM Sans"/>
                <a:ea typeface="DM Sans"/>
                <a:cs typeface="DM Sans"/>
                <a:sym typeface="DM Sans"/>
              </a:endParaRPr>
            </a:p>
          </p:txBody>
        </p:sp>
      </p:grpSp>
      <p:sp>
        <p:nvSpPr>
          <p:cNvPr id="652" name="Google Shape;652;p119"/>
          <p:cNvSpPr txBox="1"/>
          <p:nvPr/>
        </p:nvSpPr>
        <p:spPr>
          <a:xfrm>
            <a:off x="1008300" y="1772625"/>
            <a:ext cx="35637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s" sz="1350">
                <a:solidFill>
                  <a:schemeClr val="dk1"/>
                </a:solidFill>
                <a:latin typeface="DM Sans"/>
                <a:ea typeface="DM Sans"/>
                <a:cs typeface="DM Sans"/>
                <a:sym typeface="DM Sans"/>
              </a:rPr>
              <a:t>5a. Llamamos a template1 desde una nueva vista (</a:t>
            </a:r>
            <a:r>
              <a:rPr lang="es" sz="1350">
                <a:solidFill>
                  <a:schemeClr val="dk1"/>
                </a:solidFill>
                <a:highlight>
                  <a:srgbClr val="EAFF6A"/>
                </a:highlight>
                <a:latin typeface="DM Sans"/>
                <a:ea typeface="DM Sans"/>
                <a:cs typeface="DM Sans"/>
                <a:sym typeface="DM Sans"/>
              </a:rPr>
              <a:t>probandoTemplate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pic>
        <p:nvPicPr>
          <p:cNvPr id="653" name="Google Shape;653;p119"/>
          <p:cNvPicPr preferRelativeResize="0"/>
          <p:nvPr/>
        </p:nvPicPr>
        <p:blipFill>
          <a:blip r:embed="rId3">
            <a:alphaModFix/>
          </a:blip>
          <a:stretch>
            <a:fillRect/>
          </a:stretch>
        </p:blipFill>
        <p:spPr>
          <a:xfrm>
            <a:off x="2106450" y="2437475"/>
            <a:ext cx="4931100" cy="2176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2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pSp>
        <p:nvGrpSpPr>
          <p:cNvPr id="659" name="Google Shape;659;p120"/>
          <p:cNvGrpSpPr/>
          <p:nvPr/>
        </p:nvGrpSpPr>
        <p:grpSpPr>
          <a:xfrm>
            <a:off x="386938" y="1772625"/>
            <a:ext cx="587100" cy="600300"/>
            <a:chOff x="-5909287" y="3037650"/>
            <a:chExt cx="587100" cy="600300"/>
          </a:xfrm>
        </p:grpSpPr>
        <p:sp>
          <p:nvSpPr>
            <p:cNvPr id="660" name="Google Shape;660;p120"/>
            <p:cNvSpPr/>
            <p:nvPr/>
          </p:nvSpPr>
          <p:spPr>
            <a:xfrm>
              <a:off x="-5909287" y="304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20"/>
            <p:cNvSpPr txBox="1"/>
            <p:nvPr/>
          </p:nvSpPr>
          <p:spPr>
            <a:xfrm>
              <a:off x="-5822875" y="30376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5</a:t>
              </a:r>
              <a:endParaRPr b="1" sz="3000">
                <a:solidFill>
                  <a:srgbClr val="000000"/>
                </a:solidFill>
                <a:latin typeface="DM Sans"/>
                <a:ea typeface="DM Sans"/>
                <a:cs typeface="DM Sans"/>
                <a:sym typeface="DM Sans"/>
              </a:endParaRPr>
            </a:p>
          </p:txBody>
        </p:sp>
      </p:grpSp>
      <p:sp>
        <p:nvSpPr>
          <p:cNvPr id="662" name="Google Shape;662;p120"/>
          <p:cNvSpPr txBox="1"/>
          <p:nvPr/>
        </p:nvSpPr>
        <p:spPr>
          <a:xfrm>
            <a:off x="1008300" y="1772625"/>
            <a:ext cx="35637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s" sz="1350">
                <a:solidFill>
                  <a:schemeClr val="dk1"/>
                </a:solidFill>
                <a:latin typeface="DM Sans"/>
                <a:ea typeface="DM Sans"/>
                <a:cs typeface="DM Sans"/>
                <a:sym typeface="DM Sans"/>
              </a:rPr>
              <a:t>5b. </a:t>
            </a:r>
            <a:r>
              <a:rPr lang="es" sz="1350">
                <a:solidFill>
                  <a:schemeClr val="dk1"/>
                </a:solidFill>
                <a:latin typeface="DM Sans"/>
                <a:ea typeface="DM Sans"/>
                <a:cs typeface="DM Sans"/>
                <a:sym typeface="DM Sans"/>
              </a:rPr>
              <a:t>Aquí crearemos el contexto y el render.</a:t>
            </a:r>
            <a:endParaRPr sz="1350">
              <a:solidFill>
                <a:schemeClr val="dk1"/>
              </a:solidFill>
              <a:latin typeface="DM Sans"/>
              <a:ea typeface="DM Sans"/>
              <a:cs typeface="DM Sans"/>
              <a:sym typeface="DM Sans"/>
            </a:endParaRPr>
          </a:p>
        </p:txBody>
      </p:sp>
      <p:pic>
        <p:nvPicPr>
          <p:cNvPr id="663" name="Google Shape;663;p120"/>
          <p:cNvPicPr preferRelativeResize="0"/>
          <p:nvPr/>
        </p:nvPicPr>
        <p:blipFill>
          <a:blip r:embed="rId3">
            <a:alphaModFix/>
          </a:blip>
          <a:stretch>
            <a:fillRect/>
          </a:stretch>
        </p:blipFill>
        <p:spPr>
          <a:xfrm>
            <a:off x="386950" y="2620863"/>
            <a:ext cx="3606028" cy="2055125"/>
          </a:xfrm>
          <a:prstGeom prst="rect">
            <a:avLst/>
          </a:prstGeom>
          <a:noFill/>
          <a:ln>
            <a:noFill/>
          </a:ln>
        </p:spPr>
      </p:pic>
      <p:pic>
        <p:nvPicPr>
          <p:cNvPr id="664" name="Google Shape;664;p120"/>
          <p:cNvPicPr preferRelativeResize="0"/>
          <p:nvPr/>
        </p:nvPicPr>
        <p:blipFill>
          <a:blip r:embed="rId4">
            <a:alphaModFix/>
          </a:blip>
          <a:stretch>
            <a:fillRect/>
          </a:stretch>
        </p:blipFill>
        <p:spPr>
          <a:xfrm>
            <a:off x="4281650" y="3025803"/>
            <a:ext cx="4332800" cy="135543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2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2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¿Qué hemos logrado?</a:t>
            </a:r>
            <a:endParaRPr b="1" sz="3500">
              <a:solidFill>
                <a:schemeClr val="lt1"/>
              </a:solidFill>
              <a:latin typeface="DM Sans"/>
              <a:ea typeface="DM Sans"/>
              <a:cs typeface="DM Sans"/>
              <a:sym typeface="DM Sans"/>
            </a:endParaRPr>
          </a:p>
        </p:txBody>
      </p:sp>
      <p:sp>
        <p:nvSpPr>
          <p:cNvPr id="671" name="Google Shape;671;p121"/>
          <p:cNvSpPr txBox="1"/>
          <p:nvPr/>
        </p:nvSpPr>
        <p:spPr>
          <a:xfrm>
            <a:off x="3747400" y="2037900"/>
            <a:ext cx="4368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Logramos separar lo que construye a la página web, es decir el </a:t>
            </a:r>
            <a:r>
              <a:rPr b="1" lang="es" sz="1350">
                <a:latin typeface="DM Sans"/>
                <a:ea typeface="DM Sans"/>
                <a:cs typeface="DM Sans"/>
                <a:sym typeface="DM Sans"/>
              </a:rPr>
              <a:t>HTML</a:t>
            </a:r>
            <a:r>
              <a:rPr lang="es" sz="1350">
                <a:latin typeface="DM Sans"/>
                <a:ea typeface="DM Sans"/>
                <a:cs typeface="DM Sans"/>
                <a:sym typeface="DM Sans"/>
              </a:rPr>
              <a:t>, del procesamiento de los datos dado por la vista.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 esta manera podemos tener un diseñador trabajando en el HTML y nosotros desarrollando en </a:t>
            </a:r>
            <a:r>
              <a:rPr b="1" lang="es" sz="1350">
                <a:latin typeface="DM Sans"/>
                <a:ea typeface="DM Sans"/>
                <a:cs typeface="DM Sans"/>
                <a:sym typeface="DM Sans"/>
              </a:rPr>
              <a:t>Python/Django</a:t>
            </a:r>
            <a:r>
              <a:rPr lang="es" sz="1350">
                <a:latin typeface="DM Sans"/>
                <a:ea typeface="DM Sans"/>
                <a:cs typeface="DM Sans"/>
                <a:sym typeface="DM Sans"/>
              </a:rPr>
              <a:t> sin saber nada de HTML.</a:t>
            </a:r>
            <a:endParaRPr sz="1350">
              <a:latin typeface="DM Sans"/>
              <a:ea typeface="DM Sans"/>
              <a:cs typeface="DM Sans"/>
              <a:sym typeface="DM Sans"/>
            </a:endParaRPr>
          </a:p>
        </p:txBody>
      </p:sp>
      <p:pic>
        <p:nvPicPr>
          <p:cNvPr id="672" name="Google Shape;672;p121"/>
          <p:cNvPicPr preferRelativeResize="0"/>
          <p:nvPr/>
        </p:nvPicPr>
        <p:blipFill>
          <a:blip r:embed="rId3">
            <a:alphaModFix/>
          </a:blip>
          <a:stretch>
            <a:fillRect/>
          </a:stretch>
        </p:blipFill>
        <p:spPr>
          <a:xfrm>
            <a:off x="1461299" y="2181300"/>
            <a:ext cx="1144800" cy="114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7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270" name="Google Shape;270;p7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7"/>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272" name="Google Shape;272;p77"/>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273" name="Google Shape;273;p77"/>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22"/>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Por </a:t>
            </a:r>
            <a:r>
              <a:rPr b="1" lang="es" sz="4000">
                <a:solidFill>
                  <a:schemeClr val="dk1"/>
                </a:solidFill>
                <a:latin typeface="DM Sans"/>
                <a:ea typeface="DM Sans"/>
                <a:cs typeface="DM Sans"/>
                <a:sym typeface="DM Sans"/>
              </a:rPr>
              <a:t>último</a:t>
            </a:r>
            <a:r>
              <a:rPr b="1" lang="es" sz="4000">
                <a:solidFill>
                  <a:schemeClr val="dk1"/>
                </a:solidFill>
                <a:latin typeface="DM Sans"/>
                <a:ea typeface="DM Sans"/>
                <a:cs typeface="DM Sans"/>
                <a:sym typeface="DM Sans"/>
              </a:rPr>
              <a:t>, hablemos de entornos Virtuales y Paquetes en Python</a:t>
            </a:r>
            <a:endParaRPr b="1" sz="400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2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Entornos virtuales</a:t>
            </a:r>
            <a:endParaRPr b="1" sz="4000">
              <a:solidFill>
                <a:schemeClr val="dk1"/>
              </a:solidFill>
              <a:latin typeface="DM Sans"/>
              <a:ea typeface="DM Sans"/>
              <a:cs typeface="DM Sans"/>
              <a:sym typeface="DM Sans"/>
            </a:endParaRPr>
          </a:p>
        </p:txBody>
      </p:sp>
      <p:sp>
        <p:nvSpPr>
          <p:cNvPr id="683" name="Google Shape;683;p123"/>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entornos virtuales se pueden describir como directorios de instalación aislados. Este aislamiento te permite localizar la instalación de las dependencias de tu proyecto, sin obligarte a instalarlas en todo el sistema.</a:t>
            </a:r>
            <a:endParaRPr sz="1350">
              <a:latin typeface="DM Sans"/>
              <a:ea typeface="DM Sans"/>
              <a:cs typeface="DM Sans"/>
              <a:sym typeface="DM Sans"/>
            </a:endParaRPr>
          </a:p>
        </p:txBody>
      </p:sp>
      <p:sp>
        <p:nvSpPr>
          <p:cNvPr id="684" name="Google Shape;684;p123"/>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Muchas veces se recomienda a la hora de programar, usar este tipo de herramientas. Es importante mencionar que los entornos virtuales, pueden crearse en diferentes lenguajes de programación, en este caso en particular, veremos como crearlos en Python.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2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2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Entornos virtuales</a:t>
            </a:r>
            <a:endParaRPr b="1" sz="3500">
              <a:solidFill>
                <a:schemeClr val="lt1"/>
              </a:solidFill>
              <a:latin typeface="DM Sans"/>
              <a:ea typeface="DM Sans"/>
              <a:cs typeface="DM Sans"/>
              <a:sym typeface="DM Sans"/>
            </a:endParaRPr>
          </a:p>
        </p:txBody>
      </p:sp>
      <p:pic>
        <p:nvPicPr>
          <p:cNvPr id="691" name="Google Shape;691;p124"/>
          <p:cNvPicPr preferRelativeResize="0"/>
          <p:nvPr/>
        </p:nvPicPr>
        <p:blipFill rotWithShape="1">
          <a:blip r:embed="rId3">
            <a:alphaModFix/>
          </a:blip>
          <a:srcRect b="0" l="0" r="0" t="0"/>
          <a:stretch/>
        </p:blipFill>
        <p:spPr>
          <a:xfrm>
            <a:off x="790088" y="1922800"/>
            <a:ext cx="7563829" cy="2415500"/>
          </a:xfrm>
          <a:prstGeom prst="rect">
            <a:avLst/>
          </a:prstGeom>
          <a:noFill/>
          <a:ln>
            <a:noFill/>
          </a:ln>
        </p:spPr>
      </p:pic>
      <p:sp>
        <p:nvSpPr>
          <p:cNvPr id="692" name="Google Shape;692;p124"/>
          <p:cNvSpPr txBox="1"/>
          <p:nvPr/>
        </p:nvSpPr>
        <p:spPr>
          <a:xfrm>
            <a:off x="796325" y="1315250"/>
            <a:ext cx="71025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Primero de todo, instalamos la librería:</a:t>
            </a:r>
            <a:r>
              <a:rPr b="1" lang="es" sz="1350">
                <a:solidFill>
                  <a:schemeClr val="dk1"/>
                </a:solidFill>
                <a:latin typeface="DM Sans"/>
                <a:ea typeface="DM Sans"/>
                <a:cs typeface="DM Sans"/>
                <a:sym typeface="DM Sans"/>
              </a:rPr>
              <a:t> pip install virtualenv</a:t>
            </a:r>
            <a:endParaRPr b="1" sz="1350">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2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Entornos virtuales</a:t>
            </a:r>
            <a:endParaRPr b="1" sz="4000">
              <a:solidFill>
                <a:schemeClr val="dk1"/>
              </a:solidFill>
              <a:latin typeface="DM Sans"/>
              <a:ea typeface="DM Sans"/>
              <a:cs typeface="DM Sans"/>
              <a:sym typeface="DM Sans"/>
            </a:endParaRPr>
          </a:p>
        </p:txBody>
      </p:sp>
      <p:sp>
        <p:nvSpPr>
          <p:cNvPr id="698" name="Google Shape;698;p125"/>
          <p:cNvSpPr txBox="1"/>
          <p:nvPr/>
        </p:nvSpPr>
        <p:spPr>
          <a:xfrm>
            <a:off x="473350" y="1908175"/>
            <a:ext cx="5882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crear un entorno virtual, debemos decidir en </a:t>
            </a:r>
            <a:r>
              <a:rPr lang="es" sz="1350">
                <a:latin typeface="DM Sans"/>
                <a:ea typeface="DM Sans"/>
                <a:cs typeface="DM Sans"/>
                <a:sym typeface="DM Sans"/>
              </a:rPr>
              <a:t>qué</a:t>
            </a:r>
            <a:r>
              <a:rPr lang="es" sz="1350">
                <a:latin typeface="DM Sans"/>
                <a:ea typeface="DM Sans"/>
                <a:cs typeface="DM Sans"/>
                <a:sym typeface="DM Sans"/>
              </a:rPr>
              <a:t> carpeta lo queremos crear y ejecutar el módulo venv como script con la ruta a la carpeta. Por ejemplo, creamos una carpeta en el Escritorio y allí lo ejecutamos.</a:t>
            </a:r>
            <a:endParaRPr sz="1350">
              <a:latin typeface="DM Sans"/>
              <a:ea typeface="DM Sans"/>
              <a:cs typeface="DM Sans"/>
              <a:sym typeface="DM Sans"/>
            </a:endParaRPr>
          </a:p>
        </p:txBody>
      </p:sp>
      <p:pic>
        <p:nvPicPr>
          <p:cNvPr id="699" name="Google Shape;699;p125"/>
          <p:cNvPicPr preferRelativeResize="0"/>
          <p:nvPr/>
        </p:nvPicPr>
        <p:blipFill rotWithShape="1">
          <a:blip r:embed="rId3">
            <a:alphaModFix/>
          </a:blip>
          <a:srcRect b="0" l="0" r="0" t="0"/>
          <a:stretch/>
        </p:blipFill>
        <p:spPr>
          <a:xfrm>
            <a:off x="-8" y="3008582"/>
            <a:ext cx="9143999" cy="1373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2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Entornos virtuales</a:t>
            </a:r>
            <a:endParaRPr b="1" sz="4000">
              <a:solidFill>
                <a:schemeClr val="dk1"/>
              </a:solidFill>
              <a:latin typeface="DM Sans"/>
              <a:ea typeface="DM Sans"/>
              <a:cs typeface="DM Sans"/>
              <a:sym typeface="DM Sans"/>
            </a:endParaRPr>
          </a:p>
        </p:txBody>
      </p:sp>
      <p:sp>
        <p:nvSpPr>
          <p:cNvPr id="705" name="Google Shape;705;p126"/>
          <p:cNvSpPr txBox="1"/>
          <p:nvPr/>
        </p:nvSpPr>
        <p:spPr>
          <a:xfrm>
            <a:off x="465604" y="2763779"/>
            <a:ext cx="82128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Ingresamos a la carpeta y ejecutamos el siguiente comando: python -m venv tutorial-env</a:t>
            </a:r>
            <a:endParaRPr i="0" sz="1350" u="none" cap="none" strike="noStrike">
              <a:solidFill>
                <a:srgbClr val="000000"/>
              </a:solidFill>
              <a:latin typeface="DM Sans"/>
              <a:ea typeface="DM Sans"/>
              <a:cs typeface="DM Sans"/>
              <a:sym typeface="DM Sans"/>
            </a:endParaRPr>
          </a:p>
        </p:txBody>
      </p:sp>
      <p:pic>
        <p:nvPicPr>
          <p:cNvPr id="706" name="Google Shape;706;p126"/>
          <p:cNvPicPr preferRelativeResize="0"/>
          <p:nvPr/>
        </p:nvPicPr>
        <p:blipFill rotWithShape="1">
          <a:blip r:embed="rId3">
            <a:alphaModFix/>
          </a:blip>
          <a:srcRect b="0" l="0" r="0" t="0"/>
          <a:stretch/>
        </p:blipFill>
        <p:spPr>
          <a:xfrm>
            <a:off x="-14812" y="1548565"/>
            <a:ext cx="9144002" cy="838977"/>
          </a:xfrm>
          <a:prstGeom prst="rect">
            <a:avLst/>
          </a:prstGeom>
          <a:noFill/>
          <a:ln>
            <a:noFill/>
          </a:ln>
        </p:spPr>
      </p:pic>
      <p:pic>
        <p:nvPicPr>
          <p:cNvPr id="707" name="Google Shape;707;p126"/>
          <p:cNvPicPr preferRelativeResize="0"/>
          <p:nvPr/>
        </p:nvPicPr>
        <p:blipFill rotWithShape="1">
          <a:blip r:embed="rId4">
            <a:alphaModFix/>
          </a:blip>
          <a:srcRect b="0" l="0" r="0" t="0"/>
          <a:stretch/>
        </p:blipFill>
        <p:spPr>
          <a:xfrm>
            <a:off x="14821" y="3565897"/>
            <a:ext cx="9144000" cy="67659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Entornos virtuales</a:t>
            </a:r>
            <a:endParaRPr b="1" sz="4000">
              <a:solidFill>
                <a:schemeClr val="dk1"/>
              </a:solidFill>
              <a:latin typeface="DM Sans"/>
              <a:ea typeface="DM Sans"/>
              <a:cs typeface="DM Sans"/>
              <a:sym typeface="DM Sans"/>
            </a:endParaRPr>
          </a:p>
        </p:txBody>
      </p:sp>
      <p:sp>
        <p:nvSpPr>
          <p:cNvPr id="713" name="Google Shape;713;p127"/>
          <p:cNvSpPr txBox="1"/>
          <p:nvPr/>
        </p:nvSpPr>
        <p:spPr>
          <a:xfrm>
            <a:off x="465592" y="1289234"/>
            <a:ext cx="82128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Chequeamos el Escritorio y la creación de las carpetas: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p:txBody>
      </p:sp>
      <p:pic>
        <p:nvPicPr>
          <p:cNvPr id="714" name="Google Shape;714;p127"/>
          <p:cNvPicPr preferRelativeResize="0"/>
          <p:nvPr/>
        </p:nvPicPr>
        <p:blipFill rotWithShape="1">
          <a:blip r:embed="rId3">
            <a:alphaModFix/>
          </a:blip>
          <a:srcRect b="0" l="0" r="0" t="0"/>
          <a:stretch/>
        </p:blipFill>
        <p:spPr>
          <a:xfrm>
            <a:off x="877609" y="1874642"/>
            <a:ext cx="1688042" cy="1941839"/>
          </a:xfrm>
          <a:prstGeom prst="rect">
            <a:avLst/>
          </a:prstGeom>
          <a:noFill/>
          <a:ln>
            <a:noFill/>
          </a:ln>
        </p:spPr>
      </p:pic>
      <p:pic>
        <p:nvPicPr>
          <p:cNvPr id="715" name="Google Shape;715;p127"/>
          <p:cNvPicPr preferRelativeResize="0"/>
          <p:nvPr/>
        </p:nvPicPr>
        <p:blipFill rotWithShape="1">
          <a:blip r:embed="rId4">
            <a:alphaModFix/>
          </a:blip>
          <a:srcRect b="0" l="0" r="0" t="0"/>
          <a:stretch/>
        </p:blipFill>
        <p:spPr>
          <a:xfrm>
            <a:off x="2768600" y="2278291"/>
            <a:ext cx="6176434" cy="1019303"/>
          </a:xfrm>
          <a:prstGeom prst="rect">
            <a:avLst/>
          </a:prstGeom>
          <a:noFill/>
          <a:ln>
            <a:noFill/>
          </a:ln>
        </p:spPr>
      </p:pic>
      <p:sp>
        <p:nvSpPr>
          <p:cNvPr id="716" name="Google Shape;716;p127"/>
          <p:cNvSpPr txBox="1"/>
          <p:nvPr/>
        </p:nvSpPr>
        <p:spPr>
          <a:xfrm>
            <a:off x="491092" y="3716883"/>
            <a:ext cx="8161800" cy="7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El comando anterior creó el directorio tutorial-env si no existe, y también directorios dentro de él que contienen una copia del intérprete de Python y varios archivos de soporte.</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722" name="Google Shape;722;p128"/>
          <p:cNvGrpSpPr/>
          <p:nvPr/>
        </p:nvGrpSpPr>
        <p:grpSpPr>
          <a:xfrm>
            <a:off x="4202550" y="994173"/>
            <a:ext cx="738900" cy="738900"/>
            <a:chOff x="4202550" y="994173"/>
            <a:chExt cx="738900" cy="738900"/>
          </a:xfrm>
        </p:grpSpPr>
        <p:sp>
          <p:nvSpPr>
            <p:cNvPr id="723" name="Google Shape;723;p12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24" name="Google Shape;724;p12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2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730" name="Google Shape;730;p129"/>
          <p:cNvGrpSpPr/>
          <p:nvPr/>
        </p:nvGrpSpPr>
        <p:grpSpPr>
          <a:xfrm>
            <a:off x="457358" y="468285"/>
            <a:ext cx="431074" cy="431074"/>
            <a:chOff x="4202550" y="994173"/>
            <a:chExt cx="738900" cy="738900"/>
          </a:xfrm>
        </p:grpSpPr>
        <p:sp>
          <p:nvSpPr>
            <p:cNvPr id="731" name="Google Shape;731;p12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32" name="Google Shape;732;p12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733" name="Google Shape;733;p12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734" name="Google Shape;734;p129"/>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735" name="Google Shape;735;p129"/>
          <p:cNvSpPr txBox="1"/>
          <p:nvPr/>
        </p:nvSpPr>
        <p:spPr>
          <a:xfrm>
            <a:off x="457350" y="1725800"/>
            <a:ext cx="5678100" cy="252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Django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4"/>
              </a:rPr>
              <a:t>Tutorial Django básico (Python)</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Developer</a:t>
            </a:r>
            <a:r>
              <a:rPr b="1" lang="es" sz="1350">
                <a:solidFill>
                  <a:srgbClr val="999999"/>
                </a:solidFill>
                <a:latin typeface="DM Sans"/>
                <a:ea typeface="DM Sans"/>
                <a:cs typeface="DM Sans"/>
                <a:sym typeface="DM Sans"/>
              </a:rPr>
              <a:t> </a:t>
            </a:r>
            <a:endParaRPr b="1"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b="1"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rPr b="1" lang="es" sz="1350">
                <a:solidFill>
                  <a:schemeClr val="dk1"/>
                </a:solidFill>
                <a:latin typeface="DM Sans"/>
                <a:ea typeface="DM Sans"/>
                <a:cs typeface="DM Sans"/>
                <a:sym typeface="DM Sans"/>
              </a:rPr>
              <a:t>Entornos virtuales</a:t>
            </a:r>
            <a:endParaRPr b="1" sz="1350">
              <a:solidFill>
                <a:schemeClr val="dk1"/>
              </a:solidFill>
              <a:latin typeface="DM Sans"/>
              <a:ea typeface="DM Sans"/>
              <a:cs typeface="DM Sans"/>
              <a:sym typeface="DM Sans"/>
            </a:endParaRPr>
          </a:p>
          <a:p>
            <a:pPr indent="-314325" lvl="0" marL="457200" rtl="0" algn="l">
              <a:spcBef>
                <a:spcPts val="80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5"/>
              </a:rPr>
              <a:t>Creación de entornos virtuales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171450" lvl="0" marL="285750" rtl="0" algn="l">
              <a:spcBef>
                <a:spcPts val="0"/>
              </a:spcBef>
              <a:spcAft>
                <a:spcPts val="0"/>
              </a:spcAft>
              <a:buClr>
                <a:schemeClr val="dk1"/>
              </a:buClr>
              <a:buSzPts val="1800"/>
              <a:buFont typeface="Arial"/>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6"/>
              </a:rPr>
              <a:t>Entornos virtuales y paquetes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b="1" sz="1350">
              <a:solidFill>
                <a:srgbClr val="999999"/>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3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41" name="Google Shape;741;p130"/>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Crear un primer proyecto en Django.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Crear primeras vistas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Relacionar un template con una vista.</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Entornos virtuales en Python</a:t>
            </a:r>
            <a:endParaRPr sz="1350">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3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78"/>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279" name="Google Shape;279;p78"/>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280" name="Google Shape;280;p78"/>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281" name="Google Shape;281;p78"/>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282" name="Google Shape;282;p78"/>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283" name="Google Shape;283;p78"/>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16</a:t>
            </a:r>
            <a:endParaRPr b="1" sz="1600">
              <a:solidFill>
                <a:srgbClr val="999999"/>
              </a:solidFill>
              <a:latin typeface="DM Sans"/>
              <a:ea typeface="DM Sans"/>
              <a:cs typeface="DM Sans"/>
              <a:sym typeface="DM Sans"/>
            </a:endParaRPr>
          </a:p>
        </p:txBody>
      </p:sp>
      <p:cxnSp>
        <p:nvCxnSpPr>
          <p:cNvPr id="284" name="Google Shape;284;p78"/>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285" name="Google Shape;285;p78"/>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Git &amp; GitHub</a:t>
            </a:r>
            <a:endParaRPr b="1" sz="1500">
              <a:solidFill>
                <a:srgbClr val="999999"/>
              </a:solidFill>
              <a:latin typeface="DM Sans"/>
              <a:ea typeface="DM Sans"/>
              <a:cs typeface="DM Sans"/>
              <a:sym typeface="DM Sans"/>
            </a:endParaRPr>
          </a:p>
        </p:txBody>
      </p:sp>
      <p:sp>
        <p:nvSpPr>
          <p:cNvPr id="286" name="Google Shape;286;p78"/>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17</a:t>
            </a:r>
            <a:endParaRPr b="1" sz="1600">
              <a:solidFill>
                <a:schemeClr val="lt1"/>
              </a:solidFill>
              <a:latin typeface="DM Sans"/>
              <a:ea typeface="DM Sans"/>
              <a:cs typeface="DM Sans"/>
              <a:sym typeface="DM Sans"/>
            </a:endParaRPr>
          </a:p>
        </p:txBody>
      </p:sp>
      <p:cxnSp>
        <p:nvCxnSpPr>
          <p:cNvPr id="287" name="Google Shape;287;p78"/>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288" name="Google Shape;288;p78"/>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Django - Portfolio Parte I</a:t>
            </a:r>
            <a:endParaRPr b="1" sz="1500">
              <a:solidFill>
                <a:srgbClr val="EAFF6A"/>
              </a:solidFill>
              <a:latin typeface="DM Sans"/>
              <a:ea typeface="DM Sans"/>
              <a:cs typeface="DM Sans"/>
              <a:sym typeface="DM Sans"/>
            </a:endParaRPr>
          </a:p>
        </p:txBody>
      </p:sp>
      <p:sp>
        <p:nvSpPr>
          <p:cNvPr id="289" name="Google Shape;289;p78"/>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18</a:t>
            </a:r>
            <a:endParaRPr b="1" sz="1600">
              <a:solidFill>
                <a:srgbClr val="999999"/>
              </a:solidFill>
              <a:latin typeface="DM Sans"/>
              <a:ea typeface="DM Sans"/>
              <a:cs typeface="DM Sans"/>
              <a:sym typeface="DM Sans"/>
            </a:endParaRPr>
          </a:p>
        </p:txBody>
      </p:sp>
      <p:cxnSp>
        <p:nvCxnSpPr>
          <p:cNvPr id="290" name="Google Shape;290;p78"/>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291" name="Google Shape;291;p78"/>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Django - Portfolio Parte II</a:t>
            </a:r>
            <a:endParaRPr b="1" sz="1500">
              <a:solidFill>
                <a:srgbClr val="999999"/>
              </a:solidFill>
              <a:latin typeface="DM Sans"/>
              <a:ea typeface="DM Sans"/>
              <a:cs typeface="DM Sans"/>
              <a:sym typeface="DM Sans"/>
            </a:endParaRPr>
          </a:p>
        </p:txBody>
      </p:sp>
      <p:cxnSp>
        <p:nvCxnSpPr>
          <p:cNvPr id="292" name="Google Shape;292;p78"/>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293" name="Google Shape;293;p78"/>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294" name="Google Shape;294;p78"/>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295" name="Google Shape;295;p78"/>
          <p:cNvSpPr txBox="1"/>
          <p:nvPr/>
        </p:nvSpPr>
        <p:spPr>
          <a:xfrm>
            <a:off x="1395275" y="2972363"/>
            <a:ext cx="16461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Git</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GitHub</a:t>
            </a:r>
            <a:endParaRPr sz="1200">
              <a:solidFill>
                <a:schemeClr val="lt1"/>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200">
              <a:solidFill>
                <a:schemeClr val="lt1"/>
              </a:solidFill>
              <a:latin typeface="DM Sans"/>
              <a:ea typeface="DM Sans"/>
              <a:cs typeface="DM Sans"/>
              <a:sym typeface="DM Sans"/>
            </a:endParaRPr>
          </a:p>
        </p:txBody>
      </p:sp>
      <p:sp>
        <p:nvSpPr>
          <p:cNvPr id="296" name="Google Shape;296;p78"/>
          <p:cNvSpPr txBox="1"/>
          <p:nvPr/>
        </p:nvSpPr>
        <p:spPr>
          <a:xfrm>
            <a:off x="5955775" y="2860813"/>
            <a:ext cx="1646100" cy="16776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Mejoras en las plantillas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Modelo</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¿Cómo crear una app?</a:t>
            </a:r>
            <a:endParaRPr sz="1200">
              <a:solidFill>
                <a:schemeClr val="lt1"/>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200">
              <a:solidFill>
                <a:schemeClr val="lt1"/>
              </a:solidFill>
              <a:latin typeface="DM Sans"/>
              <a:ea typeface="DM Sans"/>
              <a:cs typeface="DM Sans"/>
              <a:sym typeface="DM Sans"/>
            </a:endParaRPr>
          </a:p>
        </p:txBody>
      </p:sp>
      <p:sp>
        <p:nvSpPr>
          <p:cNvPr id="297" name="Google Shape;297;p78"/>
          <p:cNvSpPr txBox="1"/>
          <p:nvPr/>
        </p:nvSpPr>
        <p:spPr>
          <a:xfrm>
            <a:off x="3675513" y="2972363"/>
            <a:ext cx="1646100" cy="1180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Django</a:t>
            </a:r>
            <a:r>
              <a:rPr lang="es" sz="1200">
                <a:solidFill>
                  <a:srgbClr val="83AEFB"/>
                </a:solidFill>
                <a:latin typeface="DM Sans"/>
                <a:ea typeface="DM Sans"/>
                <a:cs typeface="DM Sans"/>
                <a:sym typeface="DM Sans"/>
              </a:rPr>
              <a:t> </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Plantillas Django</a:t>
            </a:r>
            <a:endParaRPr sz="1200">
              <a:solidFill>
                <a:srgbClr val="83AEFB"/>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200">
              <a:solidFill>
                <a:srgbClr val="83AEFB"/>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3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3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134"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7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Django</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¿Qué es Django?</a:t>
            </a:r>
            <a:endParaRPr b="1" sz="4000">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313" name="Google Shape;313;p81"/>
          <p:cNvSpPr txBox="1"/>
          <p:nvPr/>
        </p:nvSpPr>
        <p:spPr>
          <a:xfrm>
            <a:off x="473350" y="1908175"/>
            <a:ext cx="5864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Ya sabemos programar en Python, es momento de empezar a aplicar un poco de todo esto para poder crear un </a:t>
            </a:r>
            <a:r>
              <a:rPr b="1" lang="es" sz="1350">
                <a:latin typeface="DM Sans"/>
                <a:ea typeface="DM Sans"/>
                <a:cs typeface="DM Sans"/>
                <a:sym typeface="DM Sans"/>
              </a:rPr>
              <a:t>proyecto web</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realizar un proyecto web necesitaremos usar un </a:t>
            </a:r>
            <a:r>
              <a:rPr b="1" lang="es" sz="1350">
                <a:latin typeface="DM Sans"/>
                <a:ea typeface="DM Sans"/>
                <a:cs typeface="DM Sans"/>
                <a:sym typeface="DM Sans"/>
              </a:rPr>
              <a:t>framework</a:t>
            </a:r>
            <a:r>
              <a:rPr lang="es" sz="1350">
                <a:latin typeface="DM Sans"/>
                <a:ea typeface="DM Sans"/>
                <a:cs typeface="DM Sans"/>
                <a:sym typeface="DM Sans"/>
              </a:rPr>
              <a:t> que nos facilite esta tarea, el más sencillo de todos los frameworks web de Python es Flask. Pero en este apartado usaremos </a:t>
            </a:r>
            <a:r>
              <a:rPr b="1" lang="es" sz="1350">
                <a:latin typeface="DM Sans"/>
                <a:ea typeface="DM Sans"/>
                <a:cs typeface="DM Sans"/>
                <a:sym typeface="DM Sans"/>
              </a:rPr>
              <a:t>Django</a:t>
            </a:r>
            <a:r>
              <a:rPr lang="es" sz="1350">
                <a:latin typeface="DM Sans"/>
                <a:ea typeface="DM Sans"/>
                <a:cs typeface="DM Sans"/>
                <a:sym typeface="DM Sans"/>
              </a:rPr>
              <a:t> que es mucho más completo y es de </a:t>
            </a:r>
            <a:r>
              <a:rPr b="1" lang="es" sz="1350">
                <a:latin typeface="DM Sans"/>
                <a:ea typeface="DM Sans"/>
                <a:cs typeface="DM Sans"/>
                <a:sym typeface="DM Sans"/>
              </a:rPr>
              <a:t>código abierto</a:t>
            </a: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